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omments/modernComment_10B_D6C25EB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48_DF93C395.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3_CC1098D3.xml" ContentType="application/vnd.ms-powerpoint.comments+xml"/>
  <Override PartName="/ppt/notesSlides/notesSlide20.xml" ContentType="application/vnd.openxmlformats-officedocument.presentationml.notesSlide+xml"/>
  <Override PartName="/ppt/comments/modernComment_11D_82FF1C5A.xml" ContentType="application/vnd.ms-powerpoint.comments+xml"/>
  <Override PartName="/ppt/comments/modernComment_11E_BAA7160C.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56" r:id="rId5"/>
    <p:sldId id="259" r:id="rId6"/>
    <p:sldId id="257" r:id="rId7"/>
    <p:sldId id="276" r:id="rId8"/>
    <p:sldId id="277" r:id="rId9"/>
    <p:sldId id="297" r:id="rId10"/>
    <p:sldId id="267" r:id="rId11"/>
    <p:sldId id="283" r:id="rId12"/>
    <p:sldId id="298" r:id="rId13"/>
    <p:sldId id="328"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273" r:id="rId28"/>
    <p:sldId id="274" r:id="rId29"/>
    <p:sldId id="287" r:id="rId30"/>
    <p:sldId id="290" r:id="rId31"/>
    <p:sldId id="292" r:id="rId32"/>
    <p:sldId id="293" r:id="rId33"/>
    <p:sldId id="304" r:id="rId34"/>
    <p:sldId id="305" r:id="rId35"/>
    <p:sldId id="306" r:id="rId36"/>
    <p:sldId id="307" r:id="rId37"/>
    <p:sldId id="308" r:id="rId38"/>
    <p:sldId id="294" r:id="rId39"/>
    <p:sldId id="263" r:id="rId40"/>
    <p:sldId id="275" r:id="rId41"/>
    <p:sldId id="284" r:id="rId42"/>
    <p:sldId id="285" r:id="rId43"/>
    <p:sldId id="286" r:id="rId44"/>
    <p:sldId id="288" r:id="rId45"/>
    <p:sldId id="264" r:id="rId46"/>
    <p:sldId id="289" r:id="rId47"/>
    <p:sldId id="310" r:id="rId48"/>
    <p:sldId id="291" r:id="rId49"/>
    <p:sldId id="299" r:id="rId50"/>
    <p:sldId id="300" r:id="rId51"/>
    <p:sldId id="301" r:id="rId52"/>
    <p:sldId id="302" r:id="rId53"/>
    <p:sldId id="303" r:id="rId54"/>
    <p:sldId id="262" r:id="rId55"/>
    <p:sldId id="266" r:id="rId56"/>
    <p:sldId id="309" r:id="rId57"/>
    <p:sldId id="268" r:id="rId58"/>
    <p:sldId id="278" r:id="rId59"/>
    <p:sldId id="282" r:id="rId60"/>
    <p:sldId id="280" r:id="rId61"/>
    <p:sldId id="281" r:id="rId62"/>
    <p:sldId id="327" r:id="rId63"/>
    <p:sldId id="311" r:id="rId64"/>
    <p:sldId id="296" r:id="rId65"/>
    <p:sldId id="272" r:id="rId66"/>
    <p:sldId id="312" r:id="rId67"/>
    <p:sldId id="313" r:id="rId68"/>
    <p:sldId id="260" r:id="rId69"/>
    <p:sldId id="261" r:id="rId70"/>
    <p:sldId id="32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5455B-8421-2460-36EC-76FE95DE0FE2}" name="Amanda Hundt" initials="AH" userId="S::amanda.hundt@healthcatalyst.com::28ef0948-ade1-415d-95c3-8fbe4b307901" providerId="AD"/>
  <p188:author id="{7ED406BE-3471-C163-3D3D-E2AAA3B260B8}" name="Emily Brown" initials="EB" userId="S::emily.brown@healthcatalyst.com::7da156db-bf81-496e-9d8d-4a7bc6b6c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D3675-64C3-4903-B954-F58FC710E065}" v="16" dt="2023-05-03T22:54:56.101"/>
    <p1510:client id="{358D028F-D4F1-4662-A40D-20F73D5082FD}" v="640" dt="2023-05-02T19:06:03.999"/>
    <p1510:client id="{8384EE18-772D-0A95-5A61-C08CF8F92556}" v="11" dt="2023-05-03T17:39:00.636"/>
    <p1510:client id="{D7295A48-20D7-0C29-1F15-C305B0062BE3}" v="783" dt="2023-05-03T17:33:30.22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82041" autoAdjust="0"/>
  </p:normalViewPr>
  <p:slideViewPr>
    <p:cSldViewPr snapToGrid="0">
      <p:cViewPr varScale="1">
        <p:scale>
          <a:sx n="91" d="100"/>
          <a:sy n="91" d="100"/>
        </p:scale>
        <p:origin x="11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10B_D6C25EB8.xml><?xml version="1.0" encoding="utf-8"?>
<p188:cmLst xmlns:a="http://schemas.openxmlformats.org/drawingml/2006/main" xmlns:r="http://schemas.openxmlformats.org/officeDocument/2006/relationships" xmlns:p188="http://schemas.microsoft.com/office/powerpoint/2018/8/main">
  <p188:cm id="{A44D632F-5795-4C82-9514-EA8834549AAC}" authorId="{7ED406BE-3471-C163-3D3D-E2AAA3B260B8}" created="2023-05-03T17:28:49.295">
    <ac:txMkLst xmlns:ac="http://schemas.microsoft.com/office/drawing/2013/main/command">
      <pc:docMk xmlns:pc="http://schemas.microsoft.com/office/powerpoint/2013/main/command"/>
      <pc:sldMk xmlns:pc="http://schemas.microsoft.com/office/powerpoint/2013/main/command" cId="3603062456" sldId="267"/>
      <ac:spMk id="3" creationId="{8D5192E6-EE8F-50DE-A874-E5A108A65A41}"/>
      <ac:txMk cp="0" len="101">
        <ac:context len="414" hash="469081934"/>
      </ac:txMk>
    </ac:txMkLst>
    <p188:pos x="632603" y="1567132"/>
    <p188:replyLst>
      <p188:reply id="{D8387683-8AE3-4272-840A-B675CC5F87BE}" authorId="{E895455B-8421-2460-36EC-76FE95DE0FE2}" created="2023-05-03T22:53:45.737">
        <p188:txBody>
          <a:bodyPr/>
          <a:lstStyle/>
          <a:p>
            <a:r>
              <a:rPr lang="en-US"/>
              <a:t>This isn't clear to me either... is it intended to mean: ...won't reimburse for any drug that healthcare organizations receive for free... ???</a:t>
            </a:r>
          </a:p>
        </p188:txBody>
      </p188:reply>
    </p188:replyLst>
    <p188:txBody>
      <a:bodyPr/>
      <a:lstStyle/>
      <a:p>
        <a:r>
          <a:rPr lang="en-US"/>
          <a:t>I don't understand this statement.</a:t>
        </a:r>
      </a:p>
    </p188:txBody>
  </p188:cm>
  <p188:cm id="{1E99EAB0-008A-4086-AC4D-CB075837EB25}" authorId="{7ED406BE-3471-C163-3D3D-E2AAA3B260B8}" created="2023-05-03T17:32:24.927">
    <ac:txMkLst xmlns:ac="http://schemas.microsoft.com/office/drawing/2013/main/command">
      <pc:docMk xmlns:pc="http://schemas.microsoft.com/office/powerpoint/2013/main/command"/>
      <pc:sldMk xmlns:pc="http://schemas.microsoft.com/office/powerpoint/2013/main/command" cId="3603062456" sldId="267"/>
      <ac:spMk id="3" creationId="{8D5192E6-EE8F-50DE-A874-E5A108A65A41}"/>
      <ac:txMk cp="174" len="81">
        <ac:context len="414" hash="469081934"/>
      </ac:txMk>
    </ac:txMkLst>
    <p188:pos x="5334000" y="2357886"/>
    <p188:txBody>
      <a:bodyPr/>
      <a:lstStyle/>
      <a:p>
        <a:r>
          <a:rPr lang="en-US"/>
          <a:t>I was trying to clarify this statement in editing, but please verify this statement is true. Thank you!</a:t>
        </a:r>
      </a:p>
    </p188:txBody>
  </p188:cm>
</p188:cmLst>
</file>

<file path=ppt/comments/modernComment_113_CC1098D3.xml><?xml version="1.0" encoding="utf-8"?>
<p188:cmLst xmlns:a="http://schemas.openxmlformats.org/drawingml/2006/main" xmlns:r="http://schemas.openxmlformats.org/officeDocument/2006/relationships" xmlns:p188="http://schemas.microsoft.com/office/powerpoint/2018/8/main">
  <p188:cm id="{1A3947E3-B9F2-4FB4-9EE7-507BDF5CA355}" authorId="{7ED406BE-3471-C163-3D3D-E2AAA3B260B8}" status="resolved" created="2023-05-03T16:33:33.500" complete="100000">
    <ac:txMkLst xmlns:ac="http://schemas.microsoft.com/office/drawing/2013/main/command">
      <pc:docMk xmlns:pc="http://schemas.microsoft.com/office/powerpoint/2013/main/command"/>
      <pc:sldMk xmlns:pc="http://schemas.microsoft.com/office/powerpoint/2013/main/command" cId="3423639763" sldId="275"/>
      <ac:spMk id="3" creationId="{8D5192E6-EE8F-50DE-A874-E5A108A65A41}"/>
      <ac:txMk cp="575" len="118">
        <ac:context len="695" hash="2030223598"/>
      </ac:txMk>
    </ac:txMkLst>
    <p188:pos x="4327584" y="4155056"/>
    <p188:txBody>
      <a:bodyPr/>
      <a:lstStyle/>
      <a:p>
        <a:r>
          <a:rPr lang="en-US"/>
          <a:t>Feels like this could be smoother, but I can't wrap my mind around it.</a:t>
        </a:r>
      </a:p>
    </p188:txBody>
  </p188:cm>
</p188:cmLst>
</file>

<file path=ppt/comments/modernComment_11D_82FF1C5A.xml><?xml version="1.0" encoding="utf-8"?>
<p188:cmLst xmlns:a="http://schemas.openxmlformats.org/drawingml/2006/main" xmlns:r="http://schemas.openxmlformats.org/officeDocument/2006/relationships" xmlns:p188="http://schemas.microsoft.com/office/powerpoint/2018/8/main">
  <p188:cm id="{3E185E36-AD9B-4BC0-9A43-1DF1668FD67B}" authorId="{7ED406BE-3471-C163-3D3D-E2AAA3B260B8}" created="2023-05-03T16:40:47.170">
    <ac:txMkLst xmlns:ac="http://schemas.microsoft.com/office/drawing/2013/main/command">
      <pc:docMk xmlns:pc="http://schemas.microsoft.com/office/powerpoint/2013/main/command"/>
      <pc:sldMk xmlns:pc="http://schemas.microsoft.com/office/powerpoint/2013/main/command" cId="2197757018" sldId="285"/>
      <ac:spMk id="3" creationId="{8D5192E6-EE8F-50DE-A874-E5A108A65A41}"/>
      <ac:txMk cp="5">
        <ac:context len="748" hash="239539006"/>
      </ac:txMk>
    </ac:txMkLst>
    <p188:pos x="2674188" y="460075"/>
    <p188:replyLst>
      <p188:reply id="{C9A8B054-BFB7-4BEC-9D05-D2D8B824AD92}" authorId="{E895455B-8421-2460-36EC-76FE95DE0FE2}" created="2023-05-03T23:00:17.202">
        <p188:txBody>
          <a:bodyPr/>
          <a:lstStyle/>
          <a:p>
            <a:r>
              <a:rPr lang="en-US"/>
              <a:t>Agreed</a:t>
            </a:r>
          </a:p>
        </p188:txBody>
      </p188:reply>
      <p188:reply id="{86598350-010E-46A9-9CF6-464D1E7D5C9E}" authorId="{E895455B-8421-2460-36EC-76FE95DE0FE2}" created="2023-05-03T23:00:31.851">
        <p188:txBody>
          <a:bodyPr/>
          <a:lstStyle/>
          <a:p>
            <a:r>
              <a:rPr lang="en-US"/>
              <a:t>And updated to remove "When the PHE ends"</a:t>
            </a:r>
          </a:p>
        </p188:txBody>
      </p188:reply>
    </p188:replyLst>
    <p188:txBody>
      <a:bodyPr/>
      <a:lstStyle/>
      <a:p>
        <a:r>
          <a:rPr lang="en-US"/>
          <a:t>Do we need to preface each sentence with this phrase? I was thinking of taking them out since the entire presentation is about this topic.</a:t>
        </a:r>
      </a:p>
    </p188:txBody>
  </p188:cm>
</p188:cmLst>
</file>

<file path=ppt/comments/modernComment_11E_BAA7160C.xml><?xml version="1.0" encoding="utf-8"?>
<p188:cmLst xmlns:a="http://schemas.openxmlformats.org/drawingml/2006/main" xmlns:r="http://schemas.openxmlformats.org/officeDocument/2006/relationships" xmlns:p188="http://schemas.microsoft.com/office/powerpoint/2018/8/main">
  <p188:cm id="{14A069EA-A731-4BCA-9C5F-B87BF23C19D4}" authorId="{7ED406BE-3471-C163-3D3D-E2AAA3B260B8}" created="2023-05-03T17:39:00.636">
    <ac:txMkLst xmlns:ac="http://schemas.microsoft.com/office/drawing/2013/main/command">
      <pc:docMk xmlns:pc="http://schemas.microsoft.com/office/powerpoint/2013/main/command"/>
      <pc:sldMk xmlns:pc="http://schemas.microsoft.com/office/powerpoint/2013/main/command" cId="3131512332" sldId="286"/>
      <ac:spMk id="3" creationId="{8D5192E6-EE8F-50DE-A874-E5A108A65A41}"/>
      <ac:txMk cp="0">
        <ac:context len="778" hash="2093558622"/>
      </ac:txMk>
    </ac:txMkLst>
    <p188:pos x="2645228" y="261257"/>
    <p188:replyLst>
      <p188:reply id="{688D990B-EEC6-4CE6-857E-F244E56A18C0}" authorId="{E895455B-8421-2460-36EC-76FE95DE0FE2}" created="2023-05-03T23:02:03.170">
        <p188:txBody>
          <a:bodyPr/>
          <a:lstStyle/>
          <a:p>
            <a:r>
              <a:rPr lang="en-US"/>
              <a:t>Updated</a:t>
            </a:r>
          </a:p>
        </p188:txBody>
      </p188:reply>
    </p188:replyLst>
    <p188:txBody>
      <a:bodyPr/>
      <a:lstStyle/>
      <a:p>
        <a:r>
          <a:rPr lang="en-US"/>
          <a:t>Again, wondering if we can eliminate...</a:t>
        </a:r>
      </a:p>
    </p188:txBody>
  </p188:cm>
</p188:cmLst>
</file>

<file path=ppt/comments/modernComment_148_DF93C395.xml><?xml version="1.0" encoding="utf-8"?>
<p188:cmLst xmlns:a="http://schemas.openxmlformats.org/drawingml/2006/main" xmlns:r="http://schemas.openxmlformats.org/officeDocument/2006/relationships" xmlns:p188="http://schemas.microsoft.com/office/powerpoint/2018/8/main">
  <p188:cm id="{13E9BE80-5402-40DD-83EB-C4C30081ECE3}" authorId="{7ED406BE-3471-C163-3D3D-E2AAA3B260B8}" created="2023-05-03T16:01:09.671">
    <ac:deMkLst xmlns:ac="http://schemas.microsoft.com/office/drawing/2013/main/command">
      <pc:docMk xmlns:pc="http://schemas.microsoft.com/office/powerpoint/2013/main/command"/>
      <pc:sldMk xmlns:pc="http://schemas.microsoft.com/office/powerpoint/2013/main/command" cId="3751003029" sldId="328"/>
      <ac:spMk id="3" creationId="{ACA5C6AB-899E-B2C9-E7D2-D76C36E27BFB}"/>
    </ac:deMkLst>
    <p188:txBody>
      <a:bodyPr/>
      <a:lstStyle/>
      <a:p>
        <a:r>
          <a:rPr lang="en-US"/>
          <a:t>I eliminated the ellipses at the beginning and end. Nothing was eliminated from the original statement to warrant them.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08526-0CE7-4F93-B884-B93BD02BD93F}"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574B6E9C-8121-4419-B538-61075E1DB47B}">
      <dgm:prSet phldrT="[Text]"/>
      <dgm:spPr/>
      <dgm:t>
        <a:bodyPr/>
        <a:lstStyle/>
        <a:p>
          <a:pPr rtl="0"/>
          <a:r>
            <a:rPr lang="en-US" dirty="0"/>
            <a:t>May 11, 2023</a:t>
          </a:r>
          <a:r>
            <a:rPr lang="en-US" dirty="0">
              <a:latin typeface="Calibri Light" panose="020F0302020204030204"/>
            </a:rPr>
            <a:t>:</a:t>
          </a:r>
          <a:r>
            <a:rPr lang="en-US" dirty="0"/>
            <a:t> </a:t>
          </a:r>
          <a:r>
            <a:rPr lang="en-US" dirty="0">
              <a:latin typeface="Calibri Light" panose="020F0302020204030204"/>
            </a:rPr>
            <a:t>PHE, most</a:t>
          </a:r>
          <a:r>
            <a:rPr lang="en-US" dirty="0"/>
            <a:t> blanket waivers</a:t>
          </a:r>
          <a:r>
            <a:rPr lang="en-US" dirty="0">
              <a:latin typeface="Calibri Light" panose="020F0302020204030204"/>
            </a:rPr>
            <a:t> —</a:t>
          </a:r>
          <a:r>
            <a:rPr lang="en-US" dirty="0"/>
            <a:t> including scope of practice, </a:t>
          </a:r>
          <a:r>
            <a:rPr lang="en-US" dirty="0">
              <a:latin typeface="Calibri Light" panose="020F0302020204030204"/>
            </a:rPr>
            <a:t>and health</a:t>
          </a:r>
          <a:r>
            <a:rPr lang="en-US" dirty="0"/>
            <a:t> and safety waivers</a:t>
          </a:r>
          <a:r>
            <a:rPr lang="en-US" dirty="0">
              <a:latin typeface="Calibri Light" panose="020F0302020204030204"/>
            </a:rPr>
            <a:t> —</a:t>
          </a:r>
          <a:r>
            <a:rPr lang="en-US" dirty="0"/>
            <a:t> </a:t>
          </a:r>
          <a:r>
            <a:rPr lang="en-US" dirty="0">
              <a:latin typeface="Calibri Light" panose="020F0302020204030204"/>
            </a:rPr>
            <a:t>expire. </a:t>
          </a:r>
          <a:r>
            <a:rPr lang="en-US" dirty="0"/>
            <a:t>OTC testing coverage ends</a:t>
          </a:r>
          <a:r>
            <a:rPr lang="en-US" dirty="0">
              <a:latin typeface="Calibri Light" panose="020F0302020204030204"/>
            </a:rPr>
            <a:t>.</a:t>
          </a:r>
          <a:endParaRPr lang="en-US" dirty="0"/>
        </a:p>
      </dgm:t>
    </dgm:pt>
    <dgm:pt modelId="{934EF7F4-836E-4E56-97A9-5900FADD8CA4}" type="parTrans" cxnId="{6EDC23EF-CD1F-41A3-9D57-C8CF6FDF8BDA}">
      <dgm:prSet/>
      <dgm:spPr/>
      <dgm:t>
        <a:bodyPr/>
        <a:lstStyle/>
        <a:p>
          <a:endParaRPr lang="en-US"/>
        </a:p>
      </dgm:t>
    </dgm:pt>
    <dgm:pt modelId="{9D7A6839-408A-4643-944B-D79049D0EC21}" type="sibTrans" cxnId="{6EDC23EF-CD1F-41A3-9D57-C8CF6FDF8BDA}">
      <dgm:prSet/>
      <dgm:spPr/>
      <dgm:t>
        <a:bodyPr/>
        <a:lstStyle/>
        <a:p>
          <a:endParaRPr lang="en-US"/>
        </a:p>
      </dgm:t>
    </dgm:pt>
    <dgm:pt modelId="{E3600C6B-1054-46BC-A4B0-DB3A458F9D01}">
      <dgm:prSet phldrT="[Text]"/>
      <dgm:spPr/>
      <dgm:t>
        <a:bodyPr/>
        <a:lstStyle/>
        <a:p>
          <a:r>
            <a:rPr lang="en-US" dirty="0"/>
            <a:t>June 2023</a:t>
          </a:r>
          <a:r>
            <a:rPr lang="en-US" dirty="0">
              <a:latin typeface="Calibri Light" panose="020F0302020204030204"/>
            </a:rPr>
            <a:t>:</a:t>
          </a:r>
          <a:r>
            <a:rPr lang="en-US" dirty="0"/>
            <a:t> SNF enforcement discretion allowing pharmacies to administer vaccines in SNF ends</a:t>
          </a:r>
          <a:r>
            <a:rPr lang="en-US" dirty="0">
              <a:latin typeface="Calibri Light" panose="020F0302020204030204"/>
            </a:rPr>
            <a:t>.</a:t>
          </a:r>
          <a:endParaRPr lang="en-US" dirty="0"/>
        </a:p>
      </dgm:t>
    </dgm:pt>
    <dgm:pt modelId="{BAF9E87C-ED0E-49E6-81F3-3E144B2383E6}" type="parTrans" cxnId="{7B8CDBA5-C120-42D2-AF81-513793176F0C}">
      <dgm:prSet/>
      <dgm:spPr/>
      <dgm:t>
        <a:bodyPr/>
        <a:lstStyle/>
        <a:p>
          <a:endParaRPr lang="en-US"/>
        </a:p>
      </dgm:t>
    </dgm:pt>
    <dgm:pt modelId="{4B2C310C-6735-4A95-BA0D-D4A4DF46979D}" type="sibTrans" cxnId="{7B8CDBA5-C120-42D2-AF81-513793176F0C}">
      <dgm:prSet/>
      <dgm:spPr/>
      <dgm:t>
        <a:bodyPr/>
        <a:lstStyle/>
        <a:p>
          <a:endParaRPr lang="en-US"/>
        </a:p>
      </dgm:t>
    </dgm:pt>
    <dgm:pt modelId="{9C82ED83-8688-4A0F-B18F-05C68C55AA0A}">
      <dgm:prSet phldrT="[Text]"/>
      <dgm:spPr/>
      <dgm:t>
        <a:bodyPr/>
        <a:lstStyle/>
        <a:p>
          <a:r>
            <a:rPr lang="en-US" dirty="0"/>
            <a:t>December 31, 2023</a:t>
          </a:r>
          <a:r>
            <a:rPr lang="en-US" dirty="0">
              <a:latin typeface="Calibri Light" panose="020F0302020204030204"/>
            </a:rPr>
            <a:t>:</a:t>
          </a:r>
          <a:r>
            <a:rPr lang="en-US" dirty="0"/>
            <a:t> Virtual supervision flexibility </a:t>
          </a:r>
          <a:r>
            <a:rPr lang="en-US" dirty="0">
              <a:latin typeface="Calibri Light" panose="020F0302020204030204"/>
            </a:rPr>
            <a:t>concludes.</a:t>
          </a:r>
          <a:endParaRPr lang="en-US" dirty="0"/>
        </a:p>
      </dgm:t>
    </dgm:pt>
    <dgm:pt modelId="{3F6359C3-2FA2-4F44-958B-C05738FF659A}" type="parTrans" cxnId="{E06A081A-B582-4383-93F8-359F7E66BBB5}">
      <dgm:prSet/>
      <dgm:spPr/>
      <dgm:t>
        <a:bodyPr/>
        <a:lstStyle/>
        <a:p>
          <a:endParaRPr lang="en-US"/>
        </a:p>
      </dgm:t>
    </dgm:pt>
    <dgm:pt modelId="{A02E0B74-61E7-436A-8E92-64E276285D27}" type="sibTrans" cxnId="{E06A081A-B582-4383-93F8-359F7E66BBB5}">
      <dgm:prSet/>
      <dgm:spPr/>
      <dgm:t>
        <a:bodyPr/>
        <a:lstStyle/>
        <a:p>
          <a:endParaRPr lang="en-US"/>
        </a:p>
      </dgm:t>
    </dgm:pt>
    <dgm:pt modelId="{6CBAEAE0-5AAA-4DE9-ADFD-A9163474D1BC}" type="pres">
      <dgm:prSet presAssocID="{98908526-0CE7-4F93-B884-B93BD02BD93F}" presName="Name0" presStyleCnt="0">
        <dgm:presLayoutVars>
          <dgm:dir/>
          <dgm:resizeHandles val="exact"/>
        </dgm:presLayoutVars>
      </dgm:prSet>
      <dgm:spPr/>
    </dgm:pt>
    <dgm:pt modelId="{E265EB96-B21E-420A-917B-1695ED091A5C}" type="pres">
      <dgm:prSet presAssocID="{574B6E9C-8121-4419-B538-61075E1DB47B}" presName="composite" presStyleCnt="0"/>
      <dgm:spPr/>
    </dgm:pt>
    <dgm:pt modelId="{B6D57228-516E-41C1-A67B-9529AA1DEB83}" type="pres">
      <dgm:prSet presAssocID="{574B6E9C-8121-4419-B538-61075E1DB47B}" presName="bgChev" presStyleLbl="node1" presStyleIdx="0" presStyleCnt="3"/>
      <dgm:spPr/>
    </dgm:pt>
    <dgm:pt modelId="{C81E16B2-E35F-4DA6-87D7-BCEF79D4244E}" type="pres">
      <dgm:prSet presAssocID="{574B6E9C-8121-4419-B538-61075E1DB47B}" presName="txNode" presStyleLbl="fgAcc1" presStyleIdx="0" presStyleCnt="3">
        <dgm:presLayoutVars>
          <dgm:bulletEnabled val="1"/>
        </dgm:presLayoutVars>
      </dgm:prSet>
      <dgm:spPr/>
    </dgm:pt>
    <dgm:pt modelId="{6B52F821-047E-4CC7-A5C7-19668599E88A}" type="pres">
      <dgm:prSet presAssocID="{9D7A6839-408A-4643-944B-D79049D0EC21}" presName="compositeSpace" presStyleCnt="0"/>
      <dgm:spPr/>
    </dgm:pt>
    <dgm:pt modelId="{06D82363-0E14-4E8D-93CC-E6157BEB86F1}" type="pres">
      <dgm:prSet presAssocID="{E3600C6B-1054-46BC-A4B0-DB3A458F9D01}" presName="composite" presStyleCnt="0"/>
      <dgm:spPr/>
    </dgm:pt>
    <dgm:pt modelId="{382FC3A2-F0F1-475E-9AE0-07965FA2FAB6}" type="pres">
      <dgm:prSet presAssocID="{E3600C6B-1054-46BC-A4B0-DB3A458F9D01}" presName="bgChev" presStyleLbl="node1" presStyleIdx="1" presStyleCnt="3"/>
      <dgm:spPr/>
    </dgm:pt>
    <dgm:pt modelId="{EACFF204-FACC-4407-96F2-D6AD1AAA2C56}" type="pres">
      <dgm:prSet presAssocID="{E3600C6B-1054-46BC-A4B0-DB3A458F9D01}" presName="txNode" presStyleLbl="fgAcc1" presStyleIdx="1" presStyleCnt="3">
        <dgm:presLayoutVars>
          <dgm:bulletEnabled val="1"/>
        </dgm:presLayoutVars>
      </dgm:prSet>
      <dgm:spPr/>
    </dgm:pt>
    <dgm:pt modelId="{423175F5-8E6F-4671-849C-83C43E8F3687}" type="pres">
      <dgm:prSet presAssocID="{4B2C310C-6735-4A95-BA0D-D4A4DF46979D}" presName="compositeSpace" presStyleCnt="0"/>
      <dgm:spPr/>
    </dgm:pt>
    <dgm:pt modelId="{AD1996D5-310A-440B-8294-74CC1D3D5685}" type="pres">
      <dgm:prSet presAssocID="{9C82ED83-8688-4A0F-B18F-05C68C55AA0A}" presName="composite" presStyleCnt="0"/>
      <dgm:spPr/>
    </dgm:pt>
    <dgm:pt modelId="{4F55A3F9-9CE4-4B8B-BD97-15FA41F7268C}" type="pres">
      <dgm:prSet presAssocID="{9C82ED83-8688-4A0F-B18F-05C68C55AA0A}" presName="bgChev" presStyleLbl="node1" presStyleIdx="2" presStyleCnt="3"/>
      <dgm:spPr/>
    </dgm:pt>
    <dgm:pt modelId="{338F79C1-C775-43A0-9308-FE26E3661502}" type="pres">
      <dgm:prSet presAssocID="{9C82ED83-8688-4A0F-B18F-05C68C55AA0A}" presName="txNode" presStyleLbl="fgAcc1" presStyleIdx="2" presStyleCnt="3">
        <dgm:presLayoutVars>
          <dgm:bulletEnabled val="1"/>
        </dgm:presLayoutVars>
      </dgm:prSet>
      <dgm:spPr/>
    </dgm:pt>
  </dgm:ptLst>
  <dgm:cxnLst>
    <dgm:cxn modelId="{E06A081A-B582-4383-93F8-359F7E66BBB5}" srcId="{98908526-0CE7-4F93-B884-B93BD02BD93F}" destId="{9C82ED83-8688-4A0F-B18F-05C68C55AA0A}" srcOrd="2" destOrd="0" parTransId="{3F6359C3-2FA2-4F44-958B-C05738FF659A}" sibTransId="{A02E0B74-61E7-436A-8E92-64E276285D27}"/>
    <dgm:cxn modelId="{E9D39C1D-5801-4B80-B4EB-9E246FD66968}" type="presOf" srcId="{E3600C6B-1054-46BC-A4B0-DB3A458F9D01}" destId="{EACFF204-FACC-4407-96F2-D6AD1AAA2C56}" srcOrd="0" destOrd="0" presId="urn:microsoft.com/office/officeart/2005/8/layout/chevronAccent+Icon"/>
    <dgm:cxn modelId="{7B8CDBA5-C120-42D2-AF81-513793176F0C}" srcId="{98908526-0CE7-4F93-B884-B93BD02BD93F}" destId="{E3600C6B-1054-46BC-A4B0-DB3A458F9D01}" srcOrd="1" destOrd="0" parTransId="{BAF9E87C-ED0E-49E6-81F3-3E144B2383E6}" sibTransId="{4B2C310C-6735-4A95-BA0D-D4A4DF46979D}"/>
    <dgm:cxn modelId="{1C550DC8-F508-4488-87EA-A4513E19E3EE}" type="presOf" srcId="{9C82ED83-8688-4A0F-B18F-05C68C55AA0A}" destId="{338F79C1-C775-43A0-9308-FE26E3661502}" srcOrd="0" destOrd="0" presId="urn:microsoft.com/office/officeart/2005/8/layout/chevronAccent+Icon"/>
    <dgm:cxn modelId="{46A78FD2-02DA-4B44-8135-7F13583796C3}" type="presOf" srcId="{574B6E9C-8121-4419-B538-61075E1DB47B}" destId="{C81E16B2-E35F-4DA6-87D7-BCEF79D4244E}" srcOrd="0" destOrd="0" presId="urn:microsoft.com/office/officeart/2005/8/layout/chevronAccent+Icon"/>
    <dgm:cxn modelId="{CFB123E5-2941-4EA5-BB45-2EA2B9304515}" type="presOf" srcId="{98908526-0CE7-4F93-B884-B93BD02BD93F}" destId="{6CBAEAE0-5AAA-4DE9-ADFD-A9163474D1BC}" srcOrd="0" destOrd="0" presId="urn:microsoft.com/office/officeart/2005/8/layout/chevronAccent+Icon"/>
    <dgm:cxn modelId="{6EDC23EF-CD1F-41A3-9D57-C8CF6FDF8BDA}" srcId="{98908526-0CE7-4F93-B884-B93BD02BD93F}" destId="{574B6E9C-8121-4419-B538-61075E1DB47B}" srcOrd="0" destOrd="0" parTransId="{934EF7F4-836E-4E56-97A9-5900FADD8CA4}" sibTransId="{9D7A6839-408A-4643-944B-D79049D0EC21}"/>
    <dgm:cxn modelId="{0C017D05-291F-4F54-B977-9392598BBC94}" type="presParOf" srcId="{6CBAEAE0-5AAA-4DE9-ADFD-A9163474D1BC}" destId="{E265EB96-B21E-420A-917B-1695ED091A5C}" srcOrd="0" destOrd="0" presId="urn:microsoft.com/office/officeart/2005/8/layout/chevronAccent+Icon"/>
    <dgm:cxn modelId="{B39EDCA5-2A82-471E-A78C-7616F2747A39}" type="presParOf" srcId="{E265EB96-B21E-420A-917B-1695ED091A5C}" destId="{B6D57228-516E-41C1-A67B-9529AA1DEB83}" srcOrd="0" destOrd="0" presId="urn:microsoft.com/office/officeart/2005/8/layout/chevronAccent+Icon"/>
    <dgm:cxn modelId="{BCC119D4-7BA0-4C48-9C64-05C924421EE3}" type="presParOf" srcId="{E265EB96-B21E-420A-917B-1695ED091A5C}" destId="{C81E16B2-E35F-4DA6-87D7-BCEF79D4244E}" srcOrd="1" destOrd="0" presId="urn:microsoft.com/office/officeart/2005/8/layout/chevronAccent+Icon"/>
    <dgm:cxn modelId="{70609EBE-1853-492F-ADFB-8B3B1C49EB2C}" type="presParOf" srcId="{6CBAEAE0-5AAA-4DE9-ADFD-A9163474D1BC}" destId="{6B52F821-047E-4CC7-A5C7-19668599E88A}" srcOrd="1" destOrd="0" presId="urn:microsoft.com/office/officeart/2005/8/layout/chevronAccent+Icon"/>
    <dgm:cxn modelId="{3E2B70FF-90A9-4764-B3A6-8CF31506D5FD}" type="presParOf" srcId="{6CBAEAE0-5AAA-4DE9-ADFD-A9163474D1BC}" destId="{06D82363-0E14-4E8D-93CC-E6157BEB86F1}" srcOrd="2" destOrd="0" presId="urn:microsoft.com/office/officeart/2005/8/layout/chevronAccent+Icon"/>
    <dgm:cxn modelId="{691BFC1C-7C7E-4465-8BF9-247AF4B7478D}" type="presParOf" srcId="{06D82363-0E14-4E8D-93CC-E6157BEB86F1}" destId="{382FC3A2-F0F1-475E-9AE0-07965FA2FAB6}" srcOrd="0" destOrd="0" presId="urn:microsoft.com/office/officeart/2005/8/layout/chevronAccent+Icon"/>
    <dgm:cxn modelId="{6341409A-39FE-45D7-95DF-3B863199B182}" type="presParOf" srcId="{06D82363-0E14-4E8D-93CC-E6157BEB86F1}" destId="{EACFF204-FACC-4407-96F2-D6AD1AAA2C56}" srcOrd="1" destOrd="0" presId="urn:microsoft.com/office/officeart/2005/8/layout/chevronAccent+Icon"/>
    <dgm:cxn modelId="{A246C4BF-2CA1-46CC-8B3C-2CB361842B5C}" type="presParOf" srcId="{6CBAEAE0-5AAA-4DE9-ADFD-A9163474D1BC}" destId="{423175F5-8E6F-4671-849C-83C43E8F3687}" srcOrd="3" destOrd="0" presId="urn:microsoft.com/office/officeart/2005/8/layout/chevronAccent+Icon"/>
    <dgm:cxn modelId="{DF0D50CC-8946-45E6-B39F-FE70E1E5F965}" type="presParOf" srcId="{6CBAEAE0-5AAA-4DE9-ADFD-A9163474D1BC}" destId="{AD1996D5-310A-440B-8294-74CC1D3D5685}" srcOrd="4" destOrd="0" presId="urn:microsoft.com/office/officeart/2005/8/layout/chevronAccent+Icon"/>
    <dgm:cxn modelId="{74955E3F-2C04-4619-A59E-696E2ADC5004}" type="presParOf" srcId="{AD1996D5-310A-440B-8294-74CC1D3D5685}" destId="{4F55A3F9-9CE4-4B8B-BD97-15FA41F7268C}" srcOrd="0" destOrd="0" presId="urn:microsoft.com/office/officeart/2005/8/layout/chevronAccent+Icon"/>
    <dgm:cxn modelId="{CD8D3872-F871-4AB9-8D51-512028D11785}" type="presParOf" srcId="{AD1996D5-310A-440B-8294-74CC1D3D5685}" destId="{338F79C1-C775-43A0-9308-FE26E366150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08526-0CE7-4F93-B884-B93BD02BD93F}"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574B6E9C-8121-4419-B538-61075E1DB47B}">
      <dgm:prSet phldrT="[Text]"/>
      <dgm:spPr/>
      <dgm:t>
        <a:bodyPr/>
        <a:lstStyle/>
        <a:p>
          <a:pPr rtl="0"/>
          <a:r>
            <a:rPr lang="en-US" dirty="0"/>
            <a:t>April 30, 2024</a:t>
          </a:r>
          <a:r>
            <a:rPr lang="en-US" dirty="0">
              <a:latin typeface="Calibri Light" panose="020F0302020204030204"/>
            </a:rPr>
            <a:t>:</a:t>
          </a:r>
          <a:r>
            <a:rPr lang="en-US" dirty="0"/>
            <a:t> </a:t>
          </a:r>
          <a:r>
            <a:rPr lang="en-US" dirty="0">
              <a:latin typeface="Calibri Light" panose="020F0302020204030204"/>
            </a:rPr>
            <a:t>Certain</a:t>
          </a:r>
          <a:r>
            <a:rPr lang="en-US" dirty="0"/>
            <a:t> nursing home and hospital reporting requirements</a:t>
          </a:r>
          <a:r>
            <a:rPr lang="en-US" dirty="0">
              <a:latin typeface="Calibri Light" panose="020F0302020204030204"/>
            </a:rPr>
            <a:t> discontinue.</a:t>
          </a:r>
          <a:endParaRPr lang="en-US" dirty="0"/>
        </a:p>
      </dgm:t>
    </dgm:pt>
    <dgm:pt modelId="{934EF7F4-836E-4E56-97A9-5900FADD8CA4}" type="parTrans" cxnId="{6EDC23EF-CD1F-41A3-9D57-C8CF6FDF8BDA}">
      <dgm:prSet/>
      <dgm:spPr/>
      <dgm:t>
        <a:bodyPr/>
        <a:lstStyle/>
        <a:p>
          <a:endParaRPr lang="en-US"/>
        </a:p>
      </dgm:t>
    </dgm:pt>
    <dgm:pt modelId="{9D7A6839-408A-4643-944B-D79049D0EC21}" type="sibTrans" cxnId="{6EDC23EF-CD1F-41A3-9D57-C8CF6FDF8BDA}">
      <dgm:prSet/>
      <dgm:spPr/>
      <dgm:t>
        <a:bodyPr/>
        <a:lstStyle/>
        <a:p>
          <a:endParaRPr lang="en-US"/>
        </a:p>
      </dgm:t>
    </dgm:pt>
    <dgm:pt modelId="{E3600C6B-1054-46BC-A4B0-DB3A458F9D01}">
      <dgm:prSet phldrT="[Text]"/>
      <dgm:spPr/>
      <dgm:t>
        <a:bodyPr/>
        <a:lstStyle/>
        <a:p>
          <a:pPr rtl="0"/>
          <a:r>
            <a:rPr lang="en-US" dirty="0"/>
            <a:t>December 2024</a:t>
          </a:r>
          <a:r>
            <a:rPr lang="en-US" dirty="0">
              <a:latin typeface="Calibri Light" panose="020F0302020204030204"/>
            </a:rPr>
            <a:t>:</a:t>
          </a:r>
          <a:r>
            <a:rPr lang="en-US" dirty="0"/>
            <a:t> </a:t>
          </a:r>
          <a:r>
            <a:rPr lang="en-US" dirty="0">
              <a:latin typeface="Calibri Light" panose="020F0302020204030204"/>
            </a:rPr>
            <a:t>Expect further reductions in nursing home and hospital reporting requirements.</a:t>
          </a:r>
          <a:endParaRPr lang="en-US" dirty="0"/>
        </a:p>
      </dgm:t>
    </dgm:pt>
    <dgm:pt modelId="{BAF9E87C-ED0E-49E6-81F3-3E144B2383E6}" type="parTrans" cxnId="{7B8CDBA5-C120-42D2-AF81-513793176F0C}">
      <dgm:prSet/>
      <dgm:spPr/>
      <dgm:t>
        <a:bodyPr/>
        <a:lstStyle/>
        <a:p>
          <a:endParaRPr lang="en-US"/>
        </a:p>
      </dgm:t>
    </dgm:pt>
    <dgm:pt modelId="{4B2C310C-6735-4A95-BA0D-D4A4DF46979D}" type="sibTrans" cxnId="{7B8CDBA5-C120-42D2-AF81-513793176F0C}">
      <dgm:prSet/>
      <dgm:spPr/>
      <dgm:t>
        <a:bodyPr/>
        <a:lstStyle/>
        <a:p>
          <a:endParaRPr lang="en-US"/>
        </a:p>
      </dgm:t>
    </dgm:pt>
    <dgm:pt modelId="{9C82ED83-8688-4A0F-B18F-05C68C55AA0A}">
      <dgm:prSet phldrT="[Text]"/>
      <dgm:spPr/>
      <dgm:t>
        <a:bodyPr/>
        <a:lstStyle/>
        <a:p>
          <a:r>
            <a:rPr lang="en-US" dirty="0"/>
            <a:t>December 31, 2024</a:t>
          </a:r>
          <a:r>
            <a:rPr lang="en-US" dirty="0">
              <a:latin typeface="Calibri Light" panose="020F0302020204030204"/>
            </a:rPr>
            <a:t>:</a:t>
          </a:r>
          <a:r>
            <a:rPr lang="en-US" dirty="0"/>
            <a:t> Most Medicare telehealth flexibility provisions </a:t>
          </a:r>
          <a:r>
            <a:rPr lang="en-US" dirty="0">
              <a:latin typeface="Calibri Light" panose="020F0302020204030204"/>
            </a:rPr>
            <a:t>and</a:t>
          </a:r>
          <a:r>
            <a:rPr lang="en-US" dirty="0"/>
            <a:t> Extension of Acute Hospital of Care at Home ends</a:t>
          </a:r>
          <a:r>
            <a:rPr lang="en-US" dirty="0">
              <a:latin typeface="Calibri Light" panose="020F0302020204030204"/>
            </a:rPr>
            <a:t>.</a:t>
          </a:r>
          <a:endParaRPr lang="en-US" dirty="0"/>
        </a:p>
      </dgm:t>
    </dgm:pt>
    <dgm:pt modelId="{3F6359C3-2FA2-4F44-958B-C05738FF659A}" type="parTrans" cxnId="{E06A081A-B582-4383-93F8-359F7E66BBB5}">
      <dgm:prSet/>
      <dgm:spPr/>
      <dgm:t>
        <a:bodyPr/>
        <a:lstStyle/>
        <a:p>
          <a:endParaRPr lang="en-US"/>
        </a:p>
      </dgm:t>
    </dgm:pt>
    <dgm:pt modelId="{A02E0B74-61E7-436A-8E92-64E276285D27}" type="sibTrans" cxnId="{E06A081A-B582-4383-93F8-359F7E66BBB5}">
      <dgm:prSet/>
      <dgm:spPr/>
      <dgm:t>
        <a:bodyPr/>
        <a:lstStyle/>
        <a:p>
          <a:endParaRPr lang="en-US"/>
        </a:p>
      </dgm:t>
    </dgm:pt>
    <dgm:pt modelId="{6CBAEAE0-5AAA-4DE9-ADFD-A9163474D1BC}" type="pres">
      <dgm:prSet presAssocID="{98908526-0CE7-4F93-B884-B93BD02BD93F}" presName="Name0" presStyleCnt="0">
        <dgm:presLayoutVars>
          <dgm:dir/>
          <dgm:resizeHandles val="exact"/>
        </dgm:presLayoutVars>
      </dgm:prSet>
      <dgm:spPr/>
    </dgm:pt>
    <dgm:pt modelId="{E265EB96-B21E-420A-917B-1695ED091A5C}" type="pres">
      <dgm:prSet presAssocID="{574B6E9C-8121-4419-B538-61075E1DB47B}" presName="composite" presStyleCnt="0"/>
      <dgm:spPr/>
    </dgm:pt>
    <dgm:pt modelId="{B6D57228-516E-41C1-A67B-9529AA1DEB83}" type="pres">
      <dgm:prSet presAssocID="{574B6E9C-8121-4419-B538-61075E1DB47B}" presName="bgChev" presStyleLbl="node1" presStyleIdx="0" presStyleCnt="3"/>
      <dgm:spPr/>
    </dgm:pt>
    <dgm:pt modelId="{C81E16B2-E35F-4DA6-87D7-BCEF79D4244E}" type="pres">
      <dgm:prSet presAssocID="{574B6E9C-8121-4419-B538-61075E1DB47B}" presName="txNode" presStyleLbl="fgAcc1" presStyleIdx="0" presStyleCnt="3">
        <dgm:presLayoutVars>
          <dgm:bulletEnabled val="1"/>
        </dgm:presLayoutVars>
      </dgm:prSet>
      <dgm:spPr/>
    </dgm:pt>
    <dgm:pt modelId="{6B52F821-047E-4CC7-A5C7-19668599E88A}" type="pres">
      <dgm:prSet presAssocID="{9D7A6839-408A-4643-944B-D79049D0EC21}" presName="compositeSpace" presStyleCnt="0"/>
      <dgm:spPr/>
    </dgm:pt>
    <dgm:pt modelId="{06D82363-0E14-4E8D-93CC-E6157BEB86F1}" type="pres">
      <dgm:prSet presAssocID="{E3600C6B-1054-46BC-A4B0-DB3A458F9D01}" presName="composite" presStyleCnt="0"/>
      <dgm:spPr/>
    </dgm:pt>
    <dgm:pt modelId="{382FC3A2-F0F1-475E-9AE0-07965FA2FAB6}" type="pres">
      <dgm:prSet presAssocID="{E3600C6B-1054-46BC-A4B0-DB3A458F9D01}" presName="bgChev" presStyleLbl="node1" presStyleIdx="1" presStyleCnt="3"/>
      <dgm:spPr/>
    </dgm:pt>
    <dgm:pt modelId="{EACFF204-FACC-4407-96F2-D6AD1AAA2C56}" type="pres">
      <dgm:prSet presAssocID="{E3600C6B-1054-46BC-A4B0-DB3A458F9D01}" presName="txNode" presStyleLbl="fgAcc1" presStyleIdx="1" presStyleCnt="3">
        <dgm:presLayoutVars>
          <dgm:bulletEnabled val="1"/>
        </dgm:presLayoutVars>
      </dgm:prSet>
      <dgm:spPr/>
    </dgm:pt>
    <dgm:pt modelId="{423175F5-8E6F-4671-849C-83C43E8F3687}" type="pres">
      <dgm:prSet presAssocID="{4B2C310C-6735-4A95-BA0D-D4A4DF46979D}" presName="compositeSpace" presStyleCnt="0"/>
      <dgm:spPr/>
    </dgm:pt>
    <dgm:pt modelId="{AD1996D5-310A-440B-8294-74CC1D3D5685}" type="pres">
      <dgm:prSet presAssocID="{9C82ED83-8688-4A0F-B18F-05C68C55AA0A}" presName="composite" presStyleCnt="0"/>
      <dgm:spPr/>
    </dgm:pt>
    <dgm:pt modelId="{4F55A3F9-9CE4-4B8B-BD97-15FA41F7268C}" type="pres">
      <dgm:prSet presAssocID="{9C82ED83-8688-4A0F-B18F-05C68C55AA0A}" presName="bgChev" presStyleLbl="node1" presStyleIdx="2" presStyleCnt="3"/>
      <dgm:spPr/>
    </dgm:pt>
    <dgm:pt modelId="{338F79C1-C775-43A0-9308-FE26E3661502}" type="pres">
      <dgm:prSet presAssocID="{9C82ED83-8688-4A0F-B18F-05C68C55AA0A}" presName="txNode" presStyleLbl="fgAcc1" presStyleIdx="2" presStyleCnt="3">
        <dgm:presLayoutVars>
          <dgm:bulletEnabled val="1"/>
        </dgm:presLayoutVars>
      </dgm:prSet>
      <dgm:spPr/>
    </dgm:pt>
  </dgm:ptLst>
  <dgm:cxnLst>
    <dgm:cxn modelId="{E06A081A-B582-4383-93F8-359F7E66BBB5}" srcId="{98908526-0CE7-4F93-B884-B93BD02BD93F}" destId="{9C82ED83-8688-4A0F-B18F-05C68C55AA0A}" srcOrd="2" destOrd="0" parTransId="{3F6359C3-2FA2-4F44-958B-C05738FF659A}" sibTransId="{A02E0B74-61E7-436A-8E92-64E276285D27}"/>
    <dgm:cxn modelId="{E9D39C1D-5801-4B80-B4EB-9E246FD66968}" type="presOf" srcId="{E3600C6B-1054-46BC-A4B0-DB3A458F9D01}" destId="{EACFF204-FACC-4407-96F2-D6AD1AAA2C56}" srcOrd="0" destOrd="0" presId="urn:microsoft.com/office/officeart/2005/8/layout/chevronAccent+Icon"/>
    <dgm:cxn modelId="{7B8CDBA5-C120-42D2-AF81-513793176F0C}" srcId="{98908526-0CE7-4F93-B884-B93BD02BD93F}" destId="{E3600C6B-1054-46BC-A4B0-DB3A458F9D01}" srcOrd="1" destOrd="0" parTransId="{BAF9E87C-ED0E-49E6-81F3-3E144B2383E6}" sibTransId="{4B2C310C-6735-4A95-BA0D-D4A4DF46979D}"/>
    <dgm:cxn modelId="{1C550DC8-F508-4488-87EA-A4513E19E3EE}" type="presOf" srcId="{9C82ED83-8688-4A0F-B18F-05C68C55AA0A}" destId="{338F79C1-C775-43A0-9308-FE26E3661502}" srcOrd="0" destOrd="0" presId="urn:microsoft.com/office/officeart/2005/8/layout/chevronAccent+Icon"/>
    <dgm:cxn modelId="{46A78FD2-02DA-4B44-8135-7F13583796C3}" type="presOf" srcId="{574B6E9C-8121-4419-B538-61075E1DB47B}" destId="{C81E16B2-E35F-4DA6-87D7-BCEF79D4244E}" srcOrd="0" destOrd="0" presId="urn:microsoft.com/office/officeart/2005/8/layout/chevronAccent+Icon"/>
    <dgm:cxn modelId="{CFB123E5-2941-4EA5-BB45-2EA2B9304515}" type="presOf" srcId="{98908526-0CE7-4F93-B884-B93BD02BD93F}" destId="{6CBAEAE0-5AAA-4DE9-ADFD-A9163474D1BC}" srcOrd="0" destOrd="0" presId="urn:microsoft.com/office/officeart/2005/8/layout/chevronAccent+Icon"/>
    <dgm:cxn modelId="{6EDC23EF-CD1F-41A3-9D57-C8CF6FDF8BDA}" srcId="{98908526-0CE7-4F93-B884-B93BD02BD93F}" destId="{574B6E9C-8121-4419-B538-61075E1DB47B}" srcOrd="0" destOrd="0" parTransId="{934EF7F4-836E-4E56-97A9-5900FADD8CA4}" sibTransId="{9D7A6839-408A-4643-944B-D79049D0EC21}"/>
    <dgm:cxn modelId="{0C017D05-291F-4F54-B977-9392598BBC94}" type="presParOf" srcId="{6CBAEAE0-5AAA-4DE9-ADFD-A9163474D1BC}" destId="{E265EB96-B21E-420A-917B-1695ED091A5C}" srcOrd="0" destOrd="0" presId="urn:microsoft.com/office/officeart/2005/8/layout/chevronAccent+Icon"/>
    <dgm:cxn modelId="{B39EDCA5-2A82-471E-A78C-7616F2747A39}" type="presParOf" srcId="{E265EB96-B21E-420A-917B-1695ED091A5C}" destId="{B6D57228-516E-41C1-A67B-9529AA1DEB83}" srcOrd="0" destOrd="0" presId="urn:microsoft.com/office/officeart/2005/8/layout/chevronAccent+Icon"/>
    <dgm:cxn modelId="{BCC119D4-7BA0-4C48-9C64-05C924421EE3}" type="presParOf" srcId="{E265EB96-B21E-420A-917B-1695ED091A5C}" destId="{C81E16B2-E35F-4DA6-87D7-BCEF79D4244E}" srcOrd="1" destOrd="0" presId="urn:microsoft.com/office/officeart/2005/8/layout/chevronAccent+Icon"/>
    <dgm:cxn modelId="{70609EBE-1853-492F-ADFB-8B3B1C49EB2C}" type="presParOf" srcId="{6CBAEAE0-5AAA-4DE9-ADFD-A9163474D1BC}" destId="{6B52F821-047E-4CC7-A5C7-19668599E88A}" srcOrd="1" destOrd="0" presId="urn:microsoft.com/office/officeart/2005/8/layout/chevronAccent+Icon"/>
    <dgm:cxn modelId="{3E2B70FF-90A9-4764-B3A6-8CF31506D5FD}" type="presParOf" srcId="{6CBAEAE0-5AAA-4DE9-ADFD-A9163474D1BC}" destId="{06D82363-0E14-4E8D-93CC-E6157BEB86F1}" srcOrd="2" destOrd="0" presId="urn:microsoft.com/office/officeart/2005/8/layout/chevronAccent+Icon"/>
    <dgm:cxn modelId="{691BFC1C-7C7E-4465-8BF9-247AF4B7478D}" type="presParOf" srcId="{06D82363-0E14-4E8D-93CC-E6157BEB86F1}" destId="{382FC3A2-F0F1-475E-9AE0-07965FA2FAB6}" srcOrd="0" destOrd="0" presId="urn:microsoft.com/office/officeart/2005/8/layout/chevronAccent+Icon"/>
    <dgm:cxn modelId="{6341409A-39FE-45D7-95DF-3B863199B182}" type="presParOf" srcId="{06D82363-0E14-4E8D-93CC-E6157BEB86F1}" destId="{EACFF204-FACC-4407-96F2-D6AD1AAA2C56}" srcOrd="1" destOrd="0" presId="urn:microsoft.com/office/officeart/2005/8/layout/chevronAccent+Icon"/>
    <dgm:cxn modelId="{A246C4BF-2CA1-46CC-8B3C-2CB361842B5C}" type="presParOf" srcId="{6CBAEAE0-5AAA-4DE9-ADFD-A9163474D1BC}" destId="{423175F5-8E6F-4671-849C-83C43E8F3687}" srcOrd="3" destOrd="0" presId="urn:microsoft.com/office/officeart/2005/8/layout/chevronAccent+Icon"/>
    <dgm:cxn modelId="{DF0D50CC-8946-45E6-B39F-FE70E1E5F965}" type="presParOf" srcId="{6CBAEAE0-5AAA-4DE9-ADFD-A9163474D1BC}" destId="{AD1996D5-310A-440B-8294-74CC1D3D5685}" srcOrd="4" destOrd="0" presId="urn:microsoft.com/office/officeart/2005/8/layout/chevronAccent+Icon"/>
    <dgm:cxn modelId="{74955E3F-2C04-4619-A59E-696E2ADC5004}" type="presParOf" srcId="{AD1996D5-310A-440B-8294-74CC1D3D5685}" destId="{4F55A3F9-9CE4-4B8B-BD97-15FA41F7268C}" srcOrd="0" destOrd="0" presId="urn:microsoft.com/office/officeart/2005/8/layout/chevronAccent+Icon"/>
    <dgm:cxn modelId="{CD8D3872-F871-4AB9-8D51-512028D11785}" type="presParOf" srcId="{AD1996D5-310A-440B-8294-74CC1D3D5685}" destId="{338F79C1-C775-43A0-9308-FE26E366150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7228-516E-41C1-A67B-9529AA1DEB83}">
      <dsp:nvSpPr>
        <dsp:cNvPr id="0" name=""/>
        <dsp:cNvSpPr/>
      </dsp:nvSpPr>
      <dsp:spPr>
        <a:xfrm>
          <a:off x="1232" y="1727173"/>
          <a:ext cx="3096145" cy="11951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E16B2-E35F-4DA6-87D7-BCEF79D4244E}">
      <dsp:nvSpPr>
        <dsp:cNvPr id="0" name=""/>
        <dsp:cNvSpPr/>
      </dsp:nvSpPr>
      <dsp:spPr>
        <a:xfrm>
          <a:off x="826871" y="2025951"/>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May 11, 2023</a:t>
          </a:r>
          <a:r>
            <a:rPr lang="en-US" sz="1300" kern="1200" dirty="0">
              <a:latin typeface="Calibri Light" panose="020F0302020204030204"/>
            </a:rPr>
            <a:t>:</a:t>
          </a:r>
          <a:r>
            <a:rPr lang="en-US" sz="1300" kern="1200" dirty="0"/>
            <a:t> </a:t>
          </a:r>
          <a:r>
            <a:rPr lang="en-US" sz="1300" kern="1200" dirty="0">
              <a:latin typeface="Calibri Light" panose="020F0302020204030204"/>
            </a:rPr>
            <a:t>PHE, most</a:t>
          </a:r>
          <a:r>
            <a:rPr lang="en-US" sz="1300" kern="1200" dirty="0"/>
            <a:t> blanket waivers</a:t>
          </a:r>
          <a:r>
            <a:rPr lang="en-US" sz="1300" kern="1200" dirty="0">
              <a:latin typeface="Calibri Light" panose="020F0302020204030204"/>
            </a:rPr>
            <a:t> —</a:t>
          </a:r>
          <a:r>
            <a:rPr lang="en-US" sz="1300" kern="1200" dirty="0"/>
            <a:t> including scope of practice, </a:t>
          </a:r>
          <a:r>
            <a:rPr lang="en-US" sz="1300" kern="1200" dirty="0">
              <a:latin typeface="Calibri Light" panose="020F0302020204030204"/>
            </a:rPr>
            <a:t>and health</a:t>
          </a:r>
          <a:r>
            <a:rPr lang="en-US" sz="1300" kern="1200" dirty="0"/>
            <a:t> and safety waivers</a:t>
          </a:r>
          <a:r>
            <a:rPr lang="en-US" sz="1300" kern="1200" dirty="0">
              <a:latin typeface="Calibri Light" panose="020F0302020204030204"/>
            </a:rPr>
            <a:t> —</a:t>
          </a:r>
          <a:r>
            <a:rPr lang="en-US" sz="1300" kern="1200" dirty="0"/>
            <a:t> </a:t>
          </a:r>
          <a:r>
            <a:rPr lang="en-US" sz="1300" kern="1200" dirty="0">
              <a:latin typeface="Calibri Light" panose="020F0302020204030204"/>
            </a:rPr>
            <a:t>expire. </a:t>
          </a:r>
          <a:r>
            <a:rPr lang="en-US" sz="1300" kern="1200" dirty="0"/>
            <a:t>OTC testing coverage ends</a:t>
          </a:r>
          <a:r>
            <a:rPr lang="en-US" sz="1300" kern="1200" dirty="0">
              <a:latin typeface="Calibri Light" panose="020F0302020204030204"/>
            </a:rPr>
            <a:t>.</a:t>
          </a:r>
          <a:endParaRPr lang="en-US" sz="1300" kern="1200" dirty="0"/>
        </a:p>
      </dsp:txBody>
      <dsp:txXfrm>
        <a:off x="861875" y="2060955"/>
        <a:ext cx="2544515" cy="1125104"/>
      </dsp:txXfrm>
    </dsp:sp>
    <dsp:sp modelId="{382FC3A2-F0F1-475E-9AE0-07965FA2FAB6}">
      <dsp:nvSpPr>
        <dsp:cNvPr id="0" name=""/>
        <dsp:cNvSpPr/>
      </dsp:nvSpPr>
      <dsp:spPr>
        <a:xfrm>
          <a:off x="3537718" y="1727173"/>
          <a:ext cx="3096145" cy="11951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FF204-FACC-4407-96F2-D6AD1AAA2C56}">
      <dsp:nvSpPr>
        <dsp:cNvPr id="0" name=""/>
        <dsp:cNvSpPr/>
      </dsp:nvSpPr>
      <dsp:spPr>
        <a:xfrm>
          <a:off x="4363357" y="2025951"/>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June 2023</a:t>
          </a:r>
          <a:r>
            <a:rPr lang="en-US" sz="1300" kern="1200" dirty="0">
              <a:latin typeface="Calibri Light" panose="020F0302020204030204"/>
            </a:rPr>
            <a:t>:</a:t>
          </a:r>
          <a:r>
            <a:rPr lang="en-US" sz="1300" kern="1200" dirty="0"/>
            <a:t> SNF enforcement discretion allowing pharmacies to administer vaccines in SNF ends</a:t>
          </a:r>
          <a:r>
            <a:rPr lang="en-US" sz="1300" kern="1200" dirty="0">
              <a:latin typeface="Calibri Light" panose="020F0302020204030204"/>
            </a:rPr>
            <a:t>.</a:t>
          </a:r>
          <a:endParaRPr lang="en-US" sz="1300" kern="1200" dirty="0"/>
        </a:p>
      </dsp:txBody>
      <dsp:txXfrm>
        <a:off x="4398361" y="2060955"/>
        <a:ext cx="2544515" cy="1125104"/>
      </dsp:txXfrm>
    </dsp:sp>
    <dsp:sp modelId="{4F55A3F9-9CE4-4B8B-BD97-15FA41F7268C}">
      <dsp:nvSpPr>
        <dsp:cNvPr id="0" name=""/>
        <dsp:cNvSpPr/>
      </dsp:nvSpPr>
      <dsp:spPr>
        <a:xfrm>
          <a:off x="7074205" y="1727173"/>
          <a:ext cx="3096145" cy="11951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F79C1-C775-43A0-9308-FE26E3661502}">
      <dsp:nvSpPr>
        <dsp:cNvPr id="0" name=""/>
        <dsp:cNvSpPr/>
      </dsp:nvSpPr>
      <dsp:spPr>
        <a:xfrm>
          <a:off x="7899844" y="2025951"/>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December 31, 2023</a:t>
          </a:r>
          <a:r>
            <a:rPr lang="en-US" sz="1300" kern="1200" dirty="0">
              <a:latin typeface="Calibri Light" panose="020F0302020204030204"/>
            </a:rPr>
            <a:t>:</a:t>
          </a:r>
          <a:r>
            <a:rPr lang="en-US" sz="1300" kern="1200" dirty="0"/>
            <a:t> Virtual supervision flexibility </a:t>
          </a:r>
          <a:r>
            <a:rPr lang="en-US" sz="1300" kern="1200" dirty="0">
              <a:latin typeface="Calibri Light" panose="020F0302020204030204"/>
            </a:rPr>
            <a:t>concludes.</a:t>
          </a:r>
          <a:endParaRPr lang="en-US" sz="1300" kern="1200" dirty="0"/>
        </a:p>
      </dsp:txBody>
      <dsp:txXfrm>
        <a:off x="7934848" y="2060955"/>
        <a:ext cx="2544515" cy="1125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7228-516E-41C1-A67B-9529AA1DEB83}">
      <dsp:nvSpPr>
        <dsp:cNvPr id="0" name=""/>
        <dsp:cNvSpPr/>
      </dsp:nvSpPr>
      <dsp:spPr>
        <a:xfrm>
          <a:off x="1232" y="1727173"/>
          <a:ext cx="3096145" cy="11951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E16B2-E35F-4DA6-87D7-BCEF79D4244E}">
      <dsp:nvSpPr>
        <dsp:cNvPr id="0" name=""/>
        <dsp:cNvSpPr/>
      </dsp:nvSpPr>
      <dsp:spPr>
        <a:xfrm>
          <a:off x="826871" y="2025951"/>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April 30, 2024</a:t>
          </a:r>
          <a:r>
            <a:rPr lang="en-US" sz="1300" kern="1200" dirty="0">
              <a:latin typeface="Calibri Light" panose="020F0302020204030204"/>
            </a:rPr>
            <a:t>:</a:t>
          </a:r>
          <a:r>
            <a:rPr lang="en-US" sz="1300" kern="1200" dirty="0"/>
            <a:t> </a:t>
          </a:r>
          <a:r>
            <a:rPr lang="en-US" sz="1300" kern="1200" dirty="0">
              <a:latin typeface="Calibri Light" panose="020F0302020204030204"/>
            </a:rPr>
            <a:t>Certain</a:t>
          </a:r>
          <a:r>
            <a:rPr lang="en-US" sz="1300" kern="1200" dirty="0"/>
            <a:t> nursing home and hospital reporting requirements</a:t>
          </a:r>
          <a:r>
            <a:rPr lang="en-US" sz="1300" kern="1200" dirty="0">
              <a:latin typeface="Calibri Light" panose="020F0302020204030204"/>
            </a:rPr>
            <a:t> discontinue.</a:t>
          </a:r>
          <a:endParaRPr lang="en-US" sz="1300" kern="1200" dirty="0"/>
        </a:p>
      </dsp:txBody>
      <dsp:txXfrm>
        <a:off x="861875" y="2060955"/>
        <a:ext cx="2544515" cy="1125104"/>
      </dsp:txXfrm>
    </dsp:sp>
    <dsp:sp modelId="{382FC3A2-F0F1-475E-9AE0-07965FA2FAB6}">
      <dsp:nvSpPr>
        <dsp:cNvPr id="0" name=""/>
        <dsp:cNvSpPr/>
      </dsp:nvSpPr>
      <dsp:spPr>
        <a:xfrm>
          <a:off x="3537718" y="1727173"/>
          <a:ext cx="3096145" cy="11951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FF204-FACC-4407-96F2-D6AD1AAA2C56}">
      <dsp:nvSpPr>
        <dsp:cNvPr id="0" name=""/>
        <dsp:cNvSpPr/>
      </dsp:nvSpPr>
      <dsp:spPr>
        <a:xfrm>
          <a:off x="4363357" y="2025951"/>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December 2024</a:t>
          </a:r>
          <a:r>
            <a:rPr lang="en-US" sz="1300" kern="1200" dirty="0">
              <a:latin typeface="Calibri Light" panose="020F0302020204030204"/>
            </a:rPr>
            <a:t>:</a:t>
          </a:r>
          <a:r>
            <a:rPr lang="en-US" sz="1300" kern="1200" dirty="0"/>
            <a:t> </a:t>
          </a:r>
          <a:r>
            <a:rPr lang="en-US" sz="1300" kern="1200" dirty="0">
              <a:latin typeface="Calibri Light" panose="020F0302020204030204"/>
            </a:rPr>
            <a:t>Expect further reductions in nursing home and hospital reporting requirements.</a:t>
          </a:r>
          <a:endParaRPr lang="en-US" sz="1300" kern="1200" dirty="0"/>
        </a:p>
      </dsp:txBody>
      <dsp:txXfrm>
        <a:off x="4398361" y="2060955"/>
        <a:ext cx="2544515" cy="1125104"/>
      </dsp:txXfrm>
    </dsp:sp>
    <dsp:sp modelId="{4F55A3F9-9CE4-4B8B-BD97-15FA41F7268C}">
      <dsp:nvSpPr>
        <dsp:cNvPr id="0" name=""/>
        <dsp:cNvSpPr/>
      </dsp:nvSpPr>
      <dsp:spPr>
        <a:xfrm>
          <a:off x="7074205" y="1727173"/>
          <a:ext cx="3096145" cy="11951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F79C1-C775-43A0-9308-FE26E3661502}">
      <dsp:nvSpPr>
        <dsp:cNvPr id="0" name=""/>
        <dsp:cNvSpPr/>
      </dsp:nvSpPr>
      <dsp:spPr>
        <a:xfrm>
          <a:off x="7899844" y="2025951"/>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December 31, 2024</a:t>
          </a:r>
          <a:r>
            <a:rPr lang="en-US" sz="1300" kern="1200" dirty="0">
              <a:latin typeface="Calibri Light" panose="020F0302020204030204"/>
            </a:rPr>
            <a:t>:</a:t>
          </a:r>
          <a:r>
            <a:rPr lang="en-US" sz="1300" kern="1200" dirty="0"/>
            <a:t> Most Medicare telehealth flexibility provisions </a:t>
          </a:r>
          <a:r>
            <a:rPr lang="en-US" sz="1300" kern="1200" dirty="0">
              <a:latin typeface="Calibri Light" panose="020F0302020204030204"/>
            </a:rPr>
            <a:t>and</a:t>
          </a:r>
          <a:r>
            <a:rPr lang="en-US" sz="1300" kern="1200" dirty="0"/>
            <a:t> Extension of Acute Hospital of Care at Home ends</a:t>
          </a:r>
          <a:r>
            <a:rPr lang="en-US" sz="1300" kern="1200" dirty="0">
              <a:latin typeface="Calibri Light" panose="020F0302020204030204"/>
            </a:rPr>
            <a:t>.</a:t>
          </a:r>
          <a:endParaRPr lang="en-US" sz="1300" kern="1200" dirty="0"/>
        </a:p>
      </dsp:txBody>
      <dsp:txXfrm>
        <a:off x="7934848" y="2060955"/>
        <a:ext cx="2544515" cy="11251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a:t>
            </a:fld>
            <a:endParaRPr lang="en-US"/>
          </a:p>
        </p:txBody>
      </p:sp>
    </p:spTree>
    <p:extLst>
      <p:ext uri="{BB962C8B-B14F-4D97-AF65-F5344CB8AC3E}">
        <p14:creationId xmlns:p14="http://schemas.microsoft.com/office/powerpoint/2010/main" val="232250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21</a:t>
            </a:fld>
            <a:endParaRPr lang="en-US"/>
          </a:p>
        </p:txBody>
      </p:sp>
    </p:spTree>
    <p:extLst>
      <p:ext uri="{BB962C8B-B14F-4D97-AF65-F5344CB8AC3E}">
        <p14:creationId xmlns:p14="http://schemas.microsoft.com/office/powerpoint/2010/main" val="415385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22</a:t>
            </a:fld>
            <a:endParaRPr lang="en-US"/>
          </a:p>
        </p:txBody>
      </p:sp>
    </p:spTree>
    <p:extLst>
      <p:ext uri="{BB962C8B-B14F-4D97-AF65-F5344CB8AC3E}">
        <p14:creationId xmlns:p14="http://schemas.microsoft.com/office/powerpoint/2010/main" val="188365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23</a:t>
            </a:fld>
            <a:endParaRPr lang="en-US"/>
          </a:p>
        </p:txBody>
      </p:sp>
    </p:spTree>
    <p:extLst>
      <p:ext uri="{BB962C8B-B14F-4D97-AF65-F5344CB8AC3E}">
        <p14:creationId xmlns:p14="http://schemas.microsoft.com/office/powerpoint/2010/main" val="55532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43F1C1D5-1B46-441D-9B5C-BA43369CB2B2}" type="slidenum">
              <a:rPr lang="en-US" smtClean="0"/>
              <a:t>24</a:t>
            </a:fld>
            <a:endParaRPr lang="en-US"/>
          </a:p>
        </p:txBody>
      </p:sp>
    </p:spTree>
    <p:extLst>
      <p:ext uri="{BB962C8B-B14F-4D97-AF65-F5344CB8AC3E}">
        <p14:creationId xmlns:p14="http://schemas.microsoft.com/office/powerpoint/2010/main" val="208348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27</a:t>
            </a:fld>
            <a:endParaRPr lang="en-US"/>
          </a:p>
        </p:txBody>
      </p:sp>
    </p:spTree>
    <p:extLst>
      <p:ext uri="{BB962C8B-B14F-4D97-AF65-F5344CB8AC3E}">
        <p14:creationId xmlns:p14="http://schemas.microsoft.com/office/powerpoint/2010/main" val="223074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28</a:t>
            </a:fld>
            <a:endParaRPr lang="en-US"/>
          </a:p>
        </p:txBody>
      </p:sp>
    </p:spTree>
    <p:extLst>
      <p:ext uri="{BB962C8B-B14F-4D97-AF65-F5344CB8AC3E}">
        <p14:creationId xmlns:p14="http://schemas.microsoft.com/office/powerpoint/2010/main" val="343149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29</a:t>
            </a:fld>
            <a:endParaRPr lang="en-US"/>
          </a:p>
        </p:txBody>
      </p:sp>
    </p:spTree>
    <p:extLst>
      <p:ext uri="{BB962C8B-B14F-4D97-AF65-F5344CB8AC3E}">
        <p14:creationId xmlns:p14="http://schemas.microsoft.com/office/powerpoint/2010/main" val="320021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CPT codes for COVID-19 tests also includes those for antibody testing. CMS has said that coverage of antibody testing is at the MAC’s discretion. </a:t>
            </a:r>
          </a:p>
          <a:p>
            <a:r>
              <a:rPr lang="en-US" dirty="0"/>
              <a:t>Currently, code 86409 is priced locally by the MAC, the others are priced nationally.</a:t>
            </a:r>
          </a:p>
          <a:p>
            <a:r>
              <a:rPr lang="en-US" dirty="0"/>
              <a:t>As a reminder, Medicare already has no cost sharing for laboratory tests</a:t>
            </a:r>
          </a:p>
        </p:txBody>
      </p:sp>
      <p:sp>
        <p:nvSpPr>
          <p:cNvPr id="4" name="Slide Number Placeholder 3"/>
          <p:cNvSpPr>
            <a:spLocks noGrp="1"/>
          </p:cNvSpPr>
          <p:nvPr>
            <p:ph type="sldNum" sz="quarter" idx="5"/>
          </p:nvPr>
        </p:nvSpPr>
        <p:spPr/>
        <p:txBody>
          <a:bodyPr/>
          <a:lstStyle/>
          <a:p>
            <a:fld id="{43F1C1D5-1B46-441D-9B5C-BA43369CB2B2}" type="slidenum">
              <a:rPr lang="en-US" smtClean="0"/>
              <a:t>30</a:t>
            </a:fld>
            <a:endParaRPr lang="en-US"/>
          </a:p>
        </p:txBody>
      </p:sp>
    </p:spTree>
    <p:extLst>
      <p:ext uri="{BB962C8B-B14F-4D97-AF65-F5344CB8AC3E}">
        <p14:creationId xmlns:p14="http://schemas.microsoft.com/office/powerpoint/2010/main" val="3109446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34</a:t>
            </a:fld>
            <a:endParaRPr lang="en-US"/>
          </a:p>
        </p:txBody>
      </p:sp>
    </p:spTree>
    <p:extLst>
      <p:ext uri="{BB962C8B-B14F-4D97-AF65-F5344CB8AC3E}">
        <p14:creationId xmlns:p14="http://schemas.microsoft.com/office/powerpoint/2010/main" val="1978096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35</a:t>
            </a:fld>
            <a:endParaRPr lang="en-US"/>
          </a:p>
        </p:txBody>
      </p:sp>
    </p:spTree>
    <p:extLst>
      <p:ext uri="{BB962C8B-B14F-4D97-AF65-F5344CB8AC3E}">
        <p14:creationId xmlns:p14="http://schemas.microsoft.com/office/powerpoint/2010/main" val="396319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 to remember as we walk through the updates is that the waivers and flexibilities were created to facilitate the acute phase of the pandemic and were not meant to be a permanent replacement. The waivers were only appropriate as emergency measures.</a:t>
            </a:r>
          </a:p>
        </p:txBody>
      </p:sp>
      <p:sp>
        <p:nvSpPr>
          <p:cNvPr id="4" name="Slide Number Placeholder 3"/>
          <p:cNvSpPr>
            <a:spLocks noGrp="1"/>
          </p:cNvSpPr>
          <p:nvPr>
            <p:ph type="sldNum" sz="quarter" idx="5"/>
          </p:nvPr>
        </p:nvSpPr>
        <p:spPr/>
        <p:txBody>
          <a:bodyPr/>
          <a:lstStyle/>
          <a:p>
            <a:fld id="{43F1C1D5-1B46-441D-9B5C-BA43369CB2B2}" type="slidenum">
              <a:rPr lang="en-US" smtClean="0"/>
              <a:t>3</a:t>
            </a:fld>
            <a:endParaRPr lang="en-US"/>
          </a:p>
        </p:txBody>
      </p:sp>
    </p:spTree>
    <p:extLst>
      <p:ext uri="{BB962C8B-B14F-4D97-AF65-F5344CB8AC3E}">
        <p14:creationId xmlns:p14="http://schemas.microsoft.com/office/powerpoint/2010/main" val="3878499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2 – residents no longer able to report Level 4-5 E/M services</a:t>
            </a:r>
          </a:p>
        </p:txBody>
      </p:sp>
      <p:sp>
        <p:nvSpPr>
          <p:cNvPr id="4" name="Slide Number Placeholder 3"/>
          <p:cNvSpPr>
            <a:spLocks noGrp="1"/>
          </p:cNvSpPr>
          <p:nvPr>
            <p:ph type="sldNum" sz="quarter" idx="5"/>
          </p:nvPr>
        </p:nvSpPr>
        <p:spPr/>
        <p:txBody>
          <a:bodyPr/>
          <a:lstStyle/>
          <a:p>
            <a:fld id="{43F1C1D5-1B46-441D-9B5C-BA43369CB2B2}" type="slidenum">
              <a:rPr lang="en-US" smtClean="0"/>
              <a:t>39</a:t>
            </a:fld>
            <a:endParaRPr lang="en-US"/>
          </a:p>
        </p:txBody>
      </p:sp>
    </p:spTree>
    <p:extLst>
      <p:ext uri="{BB962C8B-B14F-4D97-AF65-F5344CB8AC3E}">
        <p14:creationId xmlns:p14="http://schemas.microsoft.com/office/powerpoint/2010/main" val="1854046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the website where you can apply is in the references</a:t>
            </a:r>
          </a:p>
        </p:txBody>
      </p:sp>
      <p:sp>
        <p:nvSpPr>
          <p:cNvPr id="4" name="Slide Number Placeholder 3"/>
          <p:cNvSpPr>
            <a:spLocks noGrp="1"/>
          </p:cNvSpPr>
          <p:nvPr>
            <p:ph type="sldNum" sz="quarter" idx="5"/>
          </p:nvPr>
        </p:nvSpPr>
        <p:spPr/>
        <p:txBody>
          <a:bodyPr/>
          <a:lstStyle/>
          <a:p>
            <a:fld id="{43F1C1D5-1B46-441D-9B5C-BA43369CB2B2}" type="slidenum">
              <a:rPr lang="en-US" smtClean="0"/>
              <a:t>43</a:t>
            </a:fld>
            <a:endParaRPr lang="en-US"/>
          </a:p>
        </p:txBody>
      </p:sp>
    </p:spTree>
    <p:extLst>
      <p:ext uri="{BB962C8B-B14F-4D97-AF65-F5344CB8AC3E}">
        <p14:creationId xmlns:p14="http://schemas.microsoft.com/office/powerpoint/2010/main" val="4275080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sheet for hospitals includes Hospitals and CAHs (including Swing Beds, distinct patient units DPUs), ASCs and CMHCs</a:t>
            </a:r>
          </a:p>
          <a:p>
            <a:r>
              <a:rPr lang="en-US" dirty="0"/>
              <a:t>The Teaching Hospital fact sheet mirrors the “normal” hospital fact sheet for the Hospitals without Walls section</a:t>
            </a:r>
          </a:p>
        </p:txBody>
      </p:sp>
      <p:sp>
        <p:nvSpPr>
          <p:cNvPr id="4" name="Slide Number Placeholder 3"/>
          <p:cNvSpPr>
            <a:spLocks noGrp="1"/>
          </p:cNvSpPr>
          <p:nvPr>
            <p:ph type="sldNum" sz="quarter" idx="5"/>
          </p:nvPr>
        </p:nvSpPr>
        <p:spPr/>
        <p:txBody>
          <a:bodyPr/>
          <a:lstStyle/>
          <a:p>
            <a:fld id="{43F1C1D5-1B46-441D-9B5C-BA43369CB2B2}" type="slidenum">
              <a:rPr lang="en-US" smtClean="0"/>
              <a:t>44</a:t>
            </a:fld>
            <a:endParaRPr lang="en-US"/>
          </a:p>
        </p:txBody>
      </p:sp>
    </p:spTree>
    <p:extLst>
      <p:ext uri="{BB962C8B-B14F-4D97-AF65-F5344CB8AC3E}">
        <p14:creationId xmlns:p14="http://schemas.microsoft.com/office/powerpoint/2010/main" val="705539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52</a:t>
            </a:fld>
            <a:endParaRPr lang="en-US"/>
          </a:p>
        </p:txBody>
      </p:sp>
    </p:spTree>
    <p:extLst>
      <p:ext uri="{BB962C8B-B14F-4D97-AF65-F5344CB8AC3E}">
        <p14:creationId xmlns:p14="http://schemas.microsoft.com/office/powerpoint/2010/main" val="1583585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 flexibility about receiving telehealth wherever the patient is located allows for performance within the US and appropriate territories. (Puerto Rico) Provision of service outside of the US is not a Medicare benefit, so if a patient is in Portugal, the service doesn’t qualify as a Medicare benefit (unchanged).</a:t>
            </a:r>
          </a:p>
        </p:txBody>
      </p:sp>
      <p:sp>
        <p:nvSpPr>
          <p:cNvPr id="4" name="Slide Number Placeholder 3"/>
          <p:cNvSpPr>
            <a:spLocks noGrp="1"/>
          </p:cNvSpPr>
          <p:nvPr>
            <p:ph type="sldNum" sz="quarter" idx="5"/>
          </p:nvPr>
        </p:nvSpPr>
        <p:spPr/>
        <p:txBody>
          <a:bodyPr/>
          <a:lstStyle/>
          <a:p>
            <a:fld id="{43F1C1D5-1B46-441D-9B5C-BA43369CB2B2}" type="slidenum">
              <a:rPr lang="en-US" smtClean="0"/>
              <a:t>54</a:t>
            </a:fld>
            <a:endParaRPr lang="en-US"/>
          </a:p>
        </p:txBody>
      </p:sp>
    </p:spTree>
    <p:extLst>
      <p:ext uri="{BB962C8B-B14F-4D97-AF65-F5344CB8AC3E}">
        <p14:creationId xmlns:p14="http://schemas.microsoft.com/office/powerpoint/2010/main" val="797365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60</a:t>
            </a:fld>
            <a:endParaRPr lang="en-US"/>
          </a:p>
        </p:txBody>
      </p:sp>
    </p:spTree>
    <p:extLst>
      <p:ext uri="{BB962C8B-B14F-4D97-AF65-F5344CB8AC3E}">
        <p14:creationId xmlns:p14="http://schemas.microsoft.com/office/powerpoint/2010/main" val="358993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a:t>
            </a:fld>
            <a:endParaRPr lang="en-US"/>
          </a:p>
        </p:txBody>
      </p:sp>
    </p:spTree>
    <p:extLst>
      <p:ext uri="{BB962C8B-B14F-4D97-AF65-F5344CB8AC3E}">
        <p14:creationId xmlns:p14="http://schemas.microsoft.com/office/powerpoint/2010/main" val="254167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timeline was taken from the National Stakeholder Call held by CMS on 4/25/2023.</a:t>
            </a:r>
          </a:p>
        </p:txBody>
      </p:sp>
      <p:sp>
        <p:nvSpPr>
          <p:cNvPr id="4" name="Slide Number Placeholder 3"/>
          <p:cNvSpPr>
            <a:spLocks noGrp="1"/>
          </p:cNvSpPr>
          <p:nvPr>
            <p:ph type="sldNum" sz="quarter" idx="5"/>
          </p:nvPr>
        </p:nvSpPr>
        <p:spPr/>
        <p:txBody>
          <a:bodyPr/>
          <a:lstStyle/>
          <a:p>
            <a:fld id="{43F1C1D5-1B46-441D-9B5C-BA43369CB2B2}" type="slidenum">
              <a:rPr lang="en-US" smtClean="0"/>
              <a:t>5</a:t>
            </a:fld>
            <a:endParaRPr lang="en-US"/>
          </a:p>
        </p:txBody>
      </p:sp>
    </p:spTree>
    <p:extLst>
      <p:ext uri="{BB962C8B-B14F-4D97-AF65-F5344CB8AC3E}">
        <p14:creationId xmlns:p14="http://schemas.microsoft.com/office/powerpoint/2010/main" val="150671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timeline was taken from the National Stakeholder Call held by CMS on 4/25/2023.</a:t>
            </a:r>
          </a:p>
        </p:txBody>
      </p:sp>
      <p:sp>
        <p:nvSpPr>
          <p:cNvPr id="4" name="Slide Number Placeholder 3"/>
          <p:cNvSpPr>
            <a:spLocks noGrp="1"/>
          </p:cNvSpPr>
          <p:nvPr>
            <p:ph type="sldNum" sz="quarter" idx="5"/>
          </p:nvPr>
        </p:nvSpPr>
        <p:spPr/>
        <p:txBody>
          <a:bodyPr/>
          <a:lstStyle/>
          <a:p>
            <a:fld id="{43F1C1D5-1B46-441D-9B5C-BA43369CB2B2}" type="slidenum">
              <a:rPr lang="en-US" smtClean="0"/>
              <a:t>6</a:t>
            </a:fld>
            <a:endParaRPr lang="en-US"/>
          </a:p>
        </p:txBody>
      </p:sp>
    </p:spTree>
    <p:extLst>
      <p:ext uri="{BB962C8B-B14F-4D97-AF65-F5344CB8AC3E}">
        <p14:creationId xmlns:p14="http://schemas.microsoft.com/office/powerpoint/2010/main" val="425378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first few slides apply to pretty much all facilities and physicians or pharmacies.</a:t>
            </a:r>
          </a:p>
        </p:txBody>
      </p:sp>
      <p:sp>
        <p:nvSpPr>
          <p:cNvPr id="4" name="Slide Number Placeholder 3"/>
          <p:cNvSpPr>
            <a:spLocks noGrp="1"/>
          </p:cNvSpPr>
          <p:nvPr>
            <p:ph type="sldNum" sz="quarter" idx="5"/>
          </p:nvPr>
        </p:nvSpPr>
        <p:spPr/>
        <p:txBody>
          <a:bodyPr/>
          <a:lstStyle/>
          <a:p>
            <a:fld id="{43F1C1D5-1B46-441D-9B5C-BA43369CB2B2}" type="slidenum">
              <a:rPr lang="en-US" smtClean="0"/>
              <a:t>7</a:t>
            </a:fld>
            <a:endParaRPr lang="en-US"/>
          </a:p>
        </p:txBody>
      </p:sp>
    </p:spTree>
    <p:extLst>
      <p:ext uri="{BB962C8B-B14F-4D97-AF65-F5344CB8AC3E}">
        <p14:creationId xmlns:p14="http://schemas.microsoft.com/office/powerpoint/2010/main" val="370892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a:t>
            </a:fld>
            <a:endParaRPr lang="en-US"/>
          </a:p>
        </p:txBody>
      </p:sp>
    </p:spTree>
    <p:extLst>
      <p:ext uri="{BB962C8B-B14F-4D97-AF65-F5344CB8AC3E}">
        <p14:creationId xmlns:p14="http://schemas.microsoft.com/office/powerpoint/2010/main" val="107180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hot topic at the National Stakeholder call was a variation of this question. </a:t>
            </a:r>
          </a:p>
        </p:txBody>
      </p:sp>
      <p:sp>
        <p:nvSpPr>
          <p:cNvPr id="4" name="Slide Number Placeholder 3"/>
          <p:cNvSpPr>
            <a:spLocks noGrp="1"/>
          </p:cNvSpPr>
          <p:nvPr>
            <p:ph type="sldNum" sz="quarter" idx="5"/>
          </p:nvPr>
        </p:nvSpPr>
        <p:spPr/>
        <p:txBody>
          <a:bodyPr/>
          <a:lstStyle/>
          <a:p>
            <a:fld id="{43F1C1D5-1B46-441D-9B5C-BA43369CB2B2}" type="slidenum">
              <a:rPr lang="en-US" smtClean="0"/>
              <a:t>9</a:t>
            </a:fld>
            <a:endParaRPr lang="en-US"/>
          </a:p>
        </p:txBody>
      </p:sp>
    </p:spTree>
    <p:extLst>
      <p:ext uri="{BB962C8B-B14F-4D97-AF65-F5344CB8AC3E}">
        <p14:creationId xmlns:p14="http://schemas.microsoft.com/office/powerpoint/2010/main" val="428701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20</a:t>
            </a:fld>
            <a:endParaRPr lang="en-US"/>
          </a:p>
        </p:txBody>
      </p:sp>
    </p:spTree>
    <p:extLst>
      <p:ext uri="{BB962C8B-B14F-4D97-AF65-F5344CB8AC3E}">
        <p14:creationId xmlns:p14="http://schemas.microsoft.com/office/powerpoint/2010/main" val="120675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C8C99F-5760-4A7B-9975-874FC6369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0"/>
          <a:stretch/>
        </p:blipFill>
        <p:spPr>
          <a:xfrm>
            <a:off x="0" y="0"/>
            <a:ext cx="12201354" cy="6197958"/>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80E2C1DD-36DC-4704-BF51-0EFEA6358746}"/>
              </a:ext>
            </a:extLst>
          </p:cNvPr>
          <p:cNvSpPr/>
          <p:nvPr userDrawn="1"/>
        </p:nvSpPr>
        <p:spPr>
          <a:xfrm rot="16200000">
            <a:off x="8849755" y="3524040"/>
            <a:ext cx="1543989" cy="5156298"/>
          </a:xfrm>
          <a:custGeom>
            <a:avLst/>
            <a:gdLst>
              <a:gd name="connsiteX0" fmla="*/ 1543989 w 1543989"/>
              <a:gd name="connsiteY0" fmla="*/ 1678171 h 5156298"/>
              <a:gd name="connsiteX1" fmla="*/ 1543987 w 1543989"/>
              <a:gd name="connsiteY1" fmla="*/ 1678171 h 5156298"/>
              <a:gd name="connsiteX2" fmla="*/ 1543987 w 1543989"/>
              <a:gd name="connsiteY2" fmla="*/ 5156298 h 5156298"/>
              <a:gd name="connsiteX3" fmla="*/ 0 w 1543989"/>
              <a:gd name="connsiteY3" fmla="*/ 5156298 h 5156298"/>
              <a:gd name="connsiteX4" fmla="*/ 1 w 1543989"/>
              <a:gd name="connsiteY4" fmla="*/ 1678171 h 5156298"/>
              <a:gd name="connsiteX5" fmla="*/ 0 w 1543989"/>
              <a:gd name="connsiteY5" fmla="*/ 1678171 h 5156298"/>
              <a:gd name="connsiteX6" fmla="*/ 0 w 1543989"/>
              <a:gd name="connsiteY6" fmla="*/ 0 h 5156298"/>
              <a:gd name="connsiteX7" fmla="*/ 1539768 w 1543989"/>
              <a:gd name="connsiteY7" fmla="*/ 1673583 h 5156298"/>
              <a:gd name="connsiteX8" fmla="*/ 1543987 w 1543989"/>
              <a:gd name="connsiteY8" fmla="*/ 1673583 h 5156298"/>
              <a:gd name="connsiteX9" fmla="*/ 1543987 w 1543989"/>
              <a:gd name="connsiteY9" fmla="*/ 1678169 h 51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989" h="5156298">
                <a:moveTo>
                  <a:pt x="1543989" y="1678171"/>
                </a:moveTo>
                <a:lnTo>
                  <a:pt x="1543987" y="1678171"/>
                </a:lnTo>
                <a:lnTo>
                  <a:pt x="1543987" y="5156298"/>
                </a:lnTo>
                <a:lnTo>
                  <a:pt x="0" y="5156298"/>
                </a:lnTo>
                <a:lnTo>
                  <a:pt x="1" y="1678171"/>
                </a:lnTo>
                <a:lnTo>
                  <a:pt x="0" y="1678171"/>
                </a:lnTo>
                <a:lnTo>
                  <a:pt x="0" y="0"/>
                </a:lnTo>
                <a:lnTo>
                  <a:pt x="1539768" y="1673583"/>
                </a:lnTo>
                <a:lnTo>
                  <a:pt x="1543987" y="1673583"/>
                </a:lnTo>
                <a:lnTo>
                  <a:pt x="1543987" y="1678169"/>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srgbClr val="FFFFFF"/>
              </a:solidFill>
              <a:effectLst/>
              <a:uLnTx/>
              <a:uFillTx/>
              <a:latin typeface="Calibri" panose="020F0502020204030204"/>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dirty="0"/>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chemeClr val="accent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 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E00D6-8D45-48E2-9CFA-39530D07ACD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DB7D3F9-B961-477B-81CF-340538619C4B}"/>
              </a:ext>
            </a:extLst>
          </p:cNvPr>
          <p:cNvGrpSpPr/>
          <p:nvPr userDrawn="1"/>
        </p:nvGrpSpPr>
        <p:grpSpPr>
          <a:xfrm>
            <a:off x="8991392" y="6313661"/>
            <a:ext cx="2412850" cy="275010"/>
            <a:chOff x="8505441" y="6313661"/>
            <a:chExt cx="2412850" cy="275010"/>
          </a:xfrm>
        </p:grpSpPr>
        <p:sp>
          <p:nvSpPr>
            <p:cNvPr id="15" name="TextBox 14">
              <a:extLst>
                <a:ext uri="{FF2B5EF4-FFF2-40B4-BE49-F238E27FC236}">
                  <a16:creationId xmlns:a16="http://schemas.microsoft.com/office/drawing/2014/main" id="{9F9277F6-4E07-4A94-92C8-F6360AB8C6D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6" name="Picture 15">
              <a:extLst>
                <a:ext uri="{FF2B5EF4-FFF2-40B4-BE49-F238E27FC236}">
                  <a16:creationId xmlns:a16="http://schemas.microsoft.com/office/drawing/2014/main" id="{6515F28B-505C-4468-AEA2-0F7B412F519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7" name="Group 16">
            <a:extLst>
              <a:ext uri="{FF2B5EF4-FFF2-40B4-BE49-F238E27FC236}">
                <a16:creationId xmlns:a16="http://schemas.microsoft.com/office/drawing/2014/main" id="{E474BA47-4EA4-48FA-AF52-DCD8AEFED08D}"/>
              </a:ext>
            </a:extLst>
          </p:cNvPr>
          <p:cNvGrpSpPr/>
          <p:nvPr userDrawn="1"/>
        </p:nvGrpSpPr>
        <p:grpSpPr>
          <a:xfrm>
            <a:off x="624462" y="6187652"/>
            <a:ext cx="10926270" cy="0"/>
            <a:chOff x="624462" y="6104528"/>
            <a:chExt cx="10926270" cy="0"/>
          </a:xfrm>
        </p:grpSpPr>
        <p:cxnSp>
          <p:nvCxnSpPr>
            <p:cNvPr id="18" name="Straight Connector 17">
              <a:extLst>
                <a:ext uri="{FF2B5EF4-FFF2-40B4-BE49-F238E27FC236}">
                  <a16:creationId xmlns:a16="http://schemas.microsoft.com/office/drawing/2014/main" id="{563984DD-F079-44E6-9C28-D9ECC559AB50}"/>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46EE7-C9FF-41C1-8C08-3475E13707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938380"/>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938380"/>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79447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4F30D7-A121-4FE5-82C4-7C7C1584B7DE}"/>
              </a:ext>
            </a:extLst>
          </p:cNvPr>
          <p:cNvPicPr>
            <a:picLocks noChangeAspect="1"/>
          </p:cNvPicPr>
          <p:nvPr userDrawn="1"/>
        </p:nvPicPr>
        <p:blipFill>
          <a:blip r:embed="rId2"/>
          <a:stretch>
            <a:fillRect/>
          </a:stretch>
        </p:blipFill>
        <p:spPr>
          <a:xfrm>
            <a:off x="0" y="0"/>
            <a:ext cx="12192000" cy="952500"/>
          </a:xfrm>
          <a:prstGeom prst="rect">
            <a:avLst/>
          </a:prstGeom>
        </p:spPr>
      </p:pic>
      <p:pic>
        <p:nvPicPr>
          <p:cNvPr id="13" name="Picture 12">
            <a:extLst>
              <a:ext uri="{FF2B5EF4-FFF2-40B4-BE49-F238E27FC236}">
                <a16:creationId xmlns:a16="http://schemas.microsoft.com/office/drawing/2014/main" id="{C8CFB5FD-94D6-489F-8FFF-7579184D7A65}"/>
              </a:ext>
            </a:extLst>
          </p:cNvPr>
          <p:cNvPicPr>
            <a:picLocks noChangeAspect="1"/>
          </p:cNvPicPr>
          <p:nvPr userDrawn="1"/>
        </p:nvPicPr>
        <p:blipFill>
          <a:blip r:embed="rId3"/>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1071372" y="142875"/>
            <a:ext cx="10049256" cy="661988"/>
          </a:xfrm>
        </p:spPr>
        <p:txBody>
          <a:bodyPr tIns="0" rIns="0" bIns="0"/>
          <a:lstStyle>
            <a:lvl1pPr>
              <a:lnSpc>
                <a:spcPct val="90000"/>
              </a:lnSpc>
              <a:defRPr lang="en-US" sz="2800" b="1" i="0" kern="1200" dirty="0">
                <a:solidFill>
                  <a:schemeClr val="bg1"/>
                </a:solidFill>
                <a:latin typeface="Calibri" panose="020F0502020204030204" pitchFamily="34" charset="0"/>
                <a:ea typeface="+mj-ea"/>
                <a:cs typeface="Calibri" panose="020F0502020204030204" pitchFamily="34" charset="0"/>
              </a:defRPr>
            </a:lvl1pPr>
          </a:lstStyle>
          <a:p>
            <a:r>
              <a:rPr lang="en-US" dirty="0"/>
              <a:t>Slide Title – Limited Use (e.g., Challenger Solution Summaries)</a:t>
            </a:r>
          </a:p>
        </p:txBody>
      </p:sp>
      <p:grpSp>
        <p:nvGrpSpPr>
          <p:cNvPr id="18" name="Group 17">
            <a:extLst>
              <a:ext uri="{FF2B5EF4-FFF2-40B4-BE49-F238E27FC236}">
                <a16:creationId xmlns:a16="http://schemas.microsoft.com/office/drawing/2014/main" id="{9C1537B5-BD60-406D-BED1-1AEEF90676AC}"/>
              </a:ext>
            </a:extLst>
          </p:cNvPr>
          <p:cNvGrpSpPr/>
          <p:nvPr userDrawn="1"/>
        </p:nvGrpSpPr>
        <p:grpSpPr>
          <a:xfrm>
            <a:off x="9137882" y="6419168"/>
            <a:ext cx="2412850" cy="275010"/>
            <a:chOff x="8505441" y="6313661"/>
            <a:chExt cx="2412850" cy="275010"/>
          </a:xfrm>
        </p:grpSpPr>
        <p:sp>
          <p:nvSpPr>
            <p:cNvPr id="19" name="TextBox 18">
              <a:extLst>
                <a:ext uri="{FF2B5EF4-FFF2-40B4-BE49-F238E27FC236}">
                  <a16:creationId xmlns:a16="http://schemas.microsoft.com/office/drawing/2014/main" id="{CAAA019E-0C36-49D7-92F9-C83312CD8F0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226F5243-1F17-488F-BDF1-B55443A629D4}"/>
                </a:ext>
              </a:extLst>
            </p:cNvPr>
            <p:cNvPicPr>
              <a:picLocks noChangeAspect="1"/>
            </p:cNvPicPr>
            <p:nvPr userDrawn="1"/>
          </p:nvPicPr>
          <p:blipFill>
            <a:blip r:embed="rId4"/>
            <a:stretch>
              <a:fillRect/>
            </a:stretch>
          </p:blipFill>
          <p:spPr>
            <a:xfrm>
              <a:off x="10745610" y="6313661"/>
              <a:ext cx="172681" cy="275010"/>
            </a:xfrm>
            <a:prstGeom prst="rect">
              <a:avLst/>
            </a:prstGeom>
          </p:spPr>
        </p:pic>
      </p:grpSp>
    </p:spTree>
    <p:extLst>
      <p:ext uri="{BB962C8B-B14F-4D97-AF65-F5344CB8AC3E}">
        <p14:creationId xmlns:p14="http://schemas.microsoft.com/office/powerpoint/2010/main" val="190180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Footer - On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0DD52D-4C1F-4B89-A143-D69883D4AAC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947904"/>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13" name="Group 12">
            <a:extLst>
              <a:ext uri="{FF2B5EF4-FFF2-40B4-BE49-F238E27FC236}">
                <a16:creationId xmlns:a16="http://schemas.microsoft.com/office/drawing/2014/main" id="{B7EA45C8-934D-4B02-B2B6-A39C4BB57967}"/>
              </a:ext>
            </a:extLst>
          </p:cNvPr>
          <p:cNvGrpSpPr/>
          <p:nvPr userDrawn="1"/>
        </p:nvGrpSpPr>
        <p:grpSpPr>
          <a:xfrm>
            <a:off x="8991392" y="6313661"/>
            <a:ext cx="2412850" cy="275010"/>
            <a:chOff x="8505441" y="6313661"/>
            <a:chExt cx="2412850" cy="275010"/>
          </a:xfrm>
        </p:grpSpPr>
        <p:sp>
          <p:nvSpPr>
            <p:cNvPr id="14" name="TextBox 13">
              <a:extLst>
                <a:ext uri="{FF2B5EF4-FFF2-40B4-BE49-F238E27FC236}">
                  <a16:creationId xmlns:a16="http://schemas.microsoft.com/office/drawing/2014/main" id="{B78D37CC-CC38-4FE4-BF5B-A660DFC7AA56}"/>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5" name="Picture 14">
              <a:extLst>
                <a:ext uri="{FF2B5EF4-FFF2-40B4-BE49-F238E27FC236}">
                  <a16:creationId xmlns:a16="http://schemas.microsoft.com/office/drawing/2014/main" id="{DF01ED3B-E40B-47A1-A538-7B59767EA355}"/>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6" name="Group 15">
            <a:extLst>
              <a:ext uri="{FF2B5EF4-FFF2-40B4-BE49-F238E27FC236}">
                <a16:creationId xmlns:a16="http://schemas.microsoft.com/office/drawing/2014/main" id="{80F10948-47C6-465F-9814-7653D98289C1}"/>
              </a:ext>
            </a:extLst>
          </p:cNvPr>
          <p:cNvGrpSpPr/>
          <p:nvPr userDrawn="1"/>
        </p:nvGrpSpPr>
        <p:grpSpPr>
          <a:xfrm>
            <a:off x="624462" y="6187652"/>
            <a:ext cx="10926270" cy="0"/>
            <a:chOff x="624462" y="6104528"/>
            <a:chExt cx="10926270" cy="0"/>
          </a:xfrm>
        </p:grpSpPr>
        <p:cxnSp>
          <p:nvCxnSpPr>
            <p:cNvPr id="17" name="Straight Connector 16">
              <a:extLst>
                <a:ext uri="{FF2B5EF4-FFF2-40B4-BE49-F238E27FC236}">
                  <a16:creationId xmlns:a16="http://schemas.microsoft.com/office/drawing/2014/main" id="{C4EB0428-B947-4BE5-9D60-A7A33B0369D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82716-3F58-4C38-972F-ABB2F53CE2CB}"/>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pic>
        <p:nvPicPr>
          <p:cNvPr id="19" name="Picture 18" descr="A picture containing building&#10;&#10;Description automatically generated">
            <a:extLst>
              <a:ext uri="{FF2B5EF4-FFF2-40B4-BE49-F238E27FC236}">
                <a16:creationId xmlns:a16="http://schemas.microsoft.com/office/drawing/2014/main" id="{53BC035A-6731-46EA-A0D2-1D7A8D59A1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5240" y="850311"/>
            <a:ext cx="378069" cy="2578689"/>
          </a:xfrm>
          <a:prstGeom prst="rect">
            <a:avLst/>
          </a:prstGeom>
        </p:spPr>
      </p:pic>
    </p:spTree>
    <p:extLst>
      <p:ext uri="{BB962C8B-B14F-4D97-AF65-F5344CB8AC3E}">
        <p14:creationId xmlns:p14="http://schemas.microsoft.com/office/powerpoint/2010/main" val="323723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 One Column,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D053F7-07A1-47D1-AEBC-A90DB2E4C907}"/>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F155433-066E-4C56-862E-FC722FEA0F11}"/>
              </a:ext>
            </a:extLst>
          </p:cNvPr>
          <p:cNvGrpSpPr/>
          <p:nvPr userDrawn="1"/>
        </p:nvGrpSpPr>
        <p:grpSpPr>
          <a:xfrm>
            <a:off x="8991392" y="6313661"/>
            <a:ext cx="2412850" cy="275010"/>
            <a:chOff x="8505441" y="6313661"/>
            <a:chExt cx="2412850" cy="275010"/>
          </a:xfrm>
        </p:grpSpPr>
        <p:sp>
          <p:nvSpPr>
            <p:cNvPr id="19" name="TextBox 18">
              <a:extLst>
                <a:ext uri="{FF2B5EF4-FFF2-40B4-BE49-F238E27FC236}">
                  <a16:creationId xmlns:a16="http://schemas.microsoft.com/office/drawing/2014/main" id="{1114FE0B-F17F-4A8C-97C9-A5A065F5C821}"/>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CD813258-C0B5-4B46-A27E-F3AEEB1F75A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1" name="Group 20">
            <a:extLst>
              <a:ext uri="{FF2B5EF4-FFF2-40B4-BE49-F238E27FC236}">
                <a16:creationId xmlns:a16="http://schemas.microsoft.com/office/drawing/2014/main" id="{7D2FF1EA-F486-41A9-B86E-F5B68B46907A}"/>
              </a:ext>
            </a:extLst>
          </p:cNvPr>
          <p:cNvGrpSpPr/>
          <p:nvPr userDrawn="1"/>
        </p:nvGrpSpPr>
        <p:grpSpPr>
          <a:xfrm>
            <a:off x="624462" y="6187652"/>
            <a:ext cx="10926270" cy="0"/>
            <a:chOff x="624462" y="6104528"/>
            <a:chExt cx="10926270" cy="0"/>
          </a:xfrm>
        </p:grpSpPr>
        <p:cxnSp>
          <p:nvCxnSpPr>
            <p:cNvPr id="22" name="Straight Connector 21">
              <a:extLst>
                <a:ext uri="{FF2B5EF4-FFF2-40B4-BE49-F238E27FC236}">
                  <a16:creationId xmlns:a16="http://schemas.microsoft.com/office/drawing/2014/main" id="{24AD60CA-0984-496B-BBE1-FB520E076E7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4CECB2-0ADA-4294-9040-118BCC39B65A}"/>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405358"/>
            <a:ext cx="10515600" cy="4584480"/>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844903"/>
            <a:ext cx="10515600" cy="393192"/>
          </a:xfrm>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pic>
        <p:nvPicPr>
          <p:cNvPr id="16" name="Picture 15" descr="A picture containing device&#10;&#10;Description automatically generated">
            <a:extLst>
              <a:ext uri="{FF2B5EF4-FFF2-40B4-BE49-F238E27FC236}">
                <a16:creationId xmlns:a16="http://schemas.microsoft.com/office/drawing/2014/main" id="{50520BE8-5CBF-4D67-8204-030465159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31360" y="734975"/>
            <a:ext cx="509429" cy="2578688"/>
          </a:xfrm>
          <a:prstGeom prst="rect">
            <a:avLst/>
          </a:prstGeom>
        </p:spPr>
      </p:pic>
    </p:spTree>
    <p:extLst>
      <p:ext uri="{BB962C8B-B14F-4D97-AF65-F5344CB8AC3E}">
        <p14:creationId xmlns:p14="http://schemas.microsoft.com/office/powerpoint/2010/main" val="92589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One Column, Subtit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0E8714-7867-4CB6-8A9E-29A7161FA892}"/>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6758A15-CB21-4496-B0C0-3E0405CA4FD7}"/>
              </a:ext>
            </a:extLst>
          </p:cNvPr>
          <p:cNvGrpSpPr/>
          <p:nvPr userDrawn="1"/>
        </p:nvGrpSpPr>
        <p:grpSpPr>
          <a:xfrm>
            <a:off x="10314631" y="-11983"/>
            <a:ext cx="1877369" cy="6874132"/>
            <a:chOff x="8340211" y="-19879"/>
            <a:chExt cx="1900108" cy="6897758"/>
          </a:xfrm>
        </p:grpSpPr>
        <p:sp>
          <p:nvSpPr>
            <p:cNvPr id="23" name="Freeform: Shape 22">
              <a:extLst>
                <a:ext uri="{FF2B5EF4-FFF2-40B4-BE49-F238E27FC236}">
                  <a16:creationId xmlns:a16="http://schemas.microsoft.com/office/drawing/2014/main" id="{B83FF7FD-CE13-487E-A815-B7F3D2B26DD0}"/>
                </a:ext>
              </a:extLst>
            </p:cNvPr>
            <p:cNvSpPr/>
            <p:nvPr userDrawn="1"/>
          </p:nvSpPr>
          <p:spPr>
            <a:xfrm rot="10800000">
              <a:off x="8340211" y="-19879"/>
              <a:ext cx="1900108" cy="6897758"/>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gradFill>
              <a:gsLst>
                <a:gs pos="50000">
                  <a:srgbClr val="0087CD"/>
                </a:gs>
                <a:gs pos="0">
                  <a:srgbClr val="00568F"/>
                </a:gs>
                <a:gs pos="100000">
                  <a:srgbClr val="00AC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4" name="Picture 23">
              <a:extLst>
                <a:ext uri="{FF2B5EF4-FFF2-40B4-BE49-F238E27FC236}">
                  <a16:creationId xmlns:a16="http://schemas.microsoft.com/office/drawing/2014/main" id="{0BF85A8E-55F9-4821-BF8D-88B49442EBC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9658407" y="652167"/>
              <a:ext cx="571674" cy="1934165"/>
            </a:xfrm>
            <a:prstGeom prst="rect">
              <a:avLst/>
            </a:prstGeom>
          </p:spPr>
        </p:pic>
      </p:grpSp>
      <p:grpSp>
        <p:nvGrpSpPr>
          <p:cNvPr id="25" name="Group 24">
            <a:extLst>
              <a:ext uri="{FF2B5EF4-FFF2-40B4-BE49-F238E27FC236}">
                <a16:creationId xmlns:a16="http://schemas.microsoft.com/office/drawing/2014/main" id="{9AE6E4E5-38E4-4CB1-8198-A779AD54FB78}"/>
              </a:ext>
            </a:extLst>
          </p:cNvPr>
          <p:cNvGrpSpPr/>
          <p:nvPr userDrawn="1"/>
        </p:nvGrpSpPr>
        <p:grpSpPr>
          <a:xfrm>
            <a:off x="8124162" y="6302309"/>
            <a:ext cx="2412850" cy="275010"/>
            <a:chOff x="8505441" y="6313661"/>
            <a:chExt cx="2412850" cy="275010"/>
          </a:xfrm>
        </p:grpSpPr>
        <p:sp>
          <p:nvSpPr>
            <p:cNvPr id="26" name="TextBox 25">
              <a:extLst>
                <a:ext uri="{FF2B5EF4-FFF2-40B4-BE49-F238E27FC236}">
                  <a16:creationId xmlns:a16="http://schemas.microsoft.com/office/drawing/2014/main" id="{AC3F0BDF-4EED-464C-8467-76A81D67796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7" name="Picture 26">
              <a:extLst>
                <a:ext uri="{FF2B5EF4-FFF2-40B4-BE49-F238E27FC236}">
                  <a16:creationId xmlns:a16="http://schemas.microsoft.com/office/drawing/2014/main" id="{E05A9813-7A51-4D13-AFC5-00F55A4DDF2D}"/>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200" y="1521069"/>
            <a:ext cx="9683618" cy="4614859"/>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200" y="841182"/>
            <a:ext cx="9698812" cy="438912"/>
          </a:xfrm>
        </p:spPr>
        <p:txBody>
          <a:bodyPr>
            <a:noAutofit/>
          </a:bodyPr>
          <a:lstStyle>
            <a:lvl1pPr>
              <a:defRPr lang="en-US" sz="2400" b="1" kern="1200">
                <a:solidFill>
                  <a:schemeClr val="accent1"/>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71604"/>
            <a:ext cx="9698812" cy="438912"/>
          </a:xfrm>
        </p:spPr>
        <p:txBody>
          <a:bodyPr/>
          <a:lstStyle>
            <a:lvl1pPr>
              <a:defRPr lang="en-US" sz="2800" b="1" kern="1200" dirty="0">
                <a:solidFill>
                  <a:schemeClr val="tx1"/>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258096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Two Colum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AAEE68-CD16-4747-B2A9-358A7B90A0B7}"/>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1E6463F-76C4-4E96-A370-83C663967DB1}"/>
              </a:ext>
            </a:extLst>
          </p:cNvPr>
          <p:cNvGrpSpPr/>
          <p:nvPr userDrawn="1"/>
        </p:nvGrpSpPr>
        <p:grpSpPr>
          <a:xfrm>
            <a:off x="10314631" y="-11983"/>
            <a:ext cx="1877369" cy="6874132"/>
            <a:chOff x="10314631" y="-11983"/>
            <a:chExt cx="1877369" cy="6874132"/>
          </a:xfrm>
        </p:grpSpPr>
        <p:sp>
          <p:nvSpPr>
            <p:cNvPr id="21" name="Freeform: Shape 20">
              <a:extLst>
                <a:ext uri="{FF2B5EF4-FFF2-40B4-BE49-F238E27FC236}">
                  <a16:creationId xmlns:a16="http://schemas.microsoft.com/office/drawing/2014/main" id="{1C099796-4657-4F78-B674-615FC9DD081C}"/>
                </a:ext>
              </a:extLst>
            </p:cNvPr>
            <p:cNvSpPr/>
            <p:nvPr userDrawn="1"/>
          </p:nvSpPr>
          <p:spPr>
            <a:xfrm rot="10800000">
              <a:off x="10314631" y="-11983"/>
              <a:ext cx="1877369" cy="6874132"/>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5" descr="A picture containing device&#10;&#10;Description automatically generated">
              <a:extLst>
                <a:ext uri="{FF2B5EF4-FFF2-40B4-BE49-F238E27FC236}">
                  <a16:creationId xmlns:a16="http://schemas.microsoft.com/office/drawing/2014/main" id="{C25F9322-7083-4477-A4E9-6CDCC92A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3200" y="662771"/>
              <a:ext cx="558800" cy="1906494"/>
            </a:xfrm>
            <a:prstGeom prst="rect">
              <a:avLst/>
            </a:prstGeom>
          </p:spPr>
        </p:pic>
      </p:grpSp>
      <p:grpSp>
        <p:nvGrpSpPr>
          <p:cNvPr id="22" name="Group 21">
            <a:extLst>
              <a:ext uri="{FF2B5EF4-FFF2-40B4-BE49-F238E27FC236}">
                <a16:creationId xmlns:a16="http://schemas.microsoft.com/office/drawing/2014/main" id="{97F9D478-87E2-4EAA-A301-70B45C8FB6A8}"/>
              </a:ext>
            </a:extLst>
          </p:cNvPr>
          <p:cNvGrpSpPr/>
          <p:nvPr userDrawn="1"/>
        </p:nvGrpSpPr>
        <p:grpSpPr>
          <a:xfrm>
            <a:off x="8124162" y="6302309"/>
            <a:ext cx="2412850" cy="275010"/>
            <a:chOff x="8505441" y="6313661"/>
            <a:chExt cx="2412850" cy="275010"/>
          </a:xfrm>
        </p:grpSpPr>
        <p:sp>
          <p:nvSpPr>
            <p:cNvPr id="23" name="TextBox 22">
              <a:extLst>
                <a:ext uri="{FF2B5EF4-FFF2-40B4-BE49-F238E27FC236}">
                  <a16:creationId xmlns:a16="http://schemas.microsoft.com/office/drawing/2014/main" id="{76D5CEA8-E3F8-413B-B9AD-66A91D1590E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4" name="Picture 23">
              <a:extLst>
                <a:ext uri="{FF2B5EF4-FFF2-40B4-BE49-F238E27FC236}">
                  <a16:creationId xmlns:a16="http://schemas.microsoft.com/office/drawing/2014/main" id="{BFB12DF7-FC19-4A41-9105-CA00883351EA}"/>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81599"/>
            <a:ext cx="9698812" cy="438912"/>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5919292" y="993532"/>
            <a:ext cx="4617720" cy="514239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838200" y="993532"/>
            <a:ext cx="4621823" cy="5142396"/>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4053305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 One Column, Subtitle (2)">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E4C59E9F-B724-4F30-91EE-E32FC07B333C}"/>
              </a:ext>
            </a:extLst>
          </p:cNvPr>
          <p:cNvSpPr/>
          <p:nvPr userDrawn="1"/>
        </p:nvSpPr>
        <p:spPr>
          <a:xfrm rot="16200000">
            <a:off x="8783514" y="3495615"/>
            <a:ext cx="2562347" cy="2562347"/>
          </a:xfrm>
          <a:prstGeom prst="rtTriangle">
            <a:avLst/>
          </a:prstGeom>
          <a:solidFill>
            <a:srgbClr val="7FD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97408"/>
            <a:ext cx="10604142" cy="432561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9724" cy="438912"/>
          </a:xfrm>
          <a:ln>
            <a:noFill/>
          </a:ln>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spTree>
    <p:extLst>
      <p:ext uri="{BB962C8B-B14F-4D97-AF65-F5344CB8AC3E}">
        <p14:creationId xmlns:p14="http://schemas.microsoft.com/office/powerpoint/2010/main" val="240499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isc - One Column, Subtitle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95618"/>
            <a:ext cx="10604142" cy="432561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9724" cy="438912"/>
          </a:xfrm>
          <a:ln>
            <a:noFill/>
          </a:ln>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spTree>
    <p:extLst>
      <p:ext uri="{BB962C8B-B14F-4D97-AF65-F5344CB8AC3E}">
        <p14:creationId xmlns:p14="http://schemas.microsoft.com/office/powerpoint/2010/main" val="49259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c - One Column">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3851071-E3C6-4528-810B-9F8FB9EE5FE9}"/>
              </a:ext>
            </a:extLst>
          </p:cNvPr>
          <p:cNvSpPr/>
          <p:nvPr userDrawn="1"/>
        </p:nvSpPr>
        <p:spPr>
          <a:xfrm rot="16200000">
            <a:off x="8783513" y="3495613"/>
            <a:ext cx="2562347" cy="2562347"/>
          </a:xfrm>
          <a:prstGeom prst="rtTriangle">
            <a:avLst/>
          </a:prstGeom>
          <a:solidFill>
            <a:srgbClr val="97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7076FD-0D2A-46D1-AE8F-A8310D79D26D}"/>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D09C224-89B1-4D82-BF04-3598A2E24061}"/>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50E851-0D86-4498-9760-A443BE7A006F}"/>
              </a:ext>
            </a:extLst>
          </p:cNvPr>
          <p:cNvGrpSpPr/>
          <p:nvPr userDrawn="1"/>
        </p:nvGrpSpPr>
        <p:grpSpPr>
          <a:xfrm>
            <a:off x="8991392" y="6313661"/>
            <a:ext cx="2412850" cy="275010"/>
            <a:chOff x="8505441" y="6313661"/>
            <a:chExt cx="2412850" cy="275010"/>
          </a:xfrm>
        </p:grpSpPr>
        <p:sp>
          <p:nvSpPr>
            <p:cNvPr id="28" name="TextBox 27">
              <a:extLst>
                <a:ext uri="{FF2B5EF4-FFF2-40B4-BE49-F238E27FC236}">
                  <a16:creationId xmlns:a16="http://schemas.microsoft.com/office/drawing/2014/main" id="{41A4A792-817D-401D-9519-4070623246EF}"/>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9" name="Picture 28">
              <a:extLst>
                <a:ext uri="{FF2B5EF4-FFF2-40B4-BE49-F238E27FC236}">
                  <a16:creationId xmlns:a16="http://schemas.microsoft.com/office/drawing/2014/main" id="{CFAB79EE-08EC-415D-A904-73634EE487C0}"/>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30" name="Group 29">
            <a:extLst>
              <a:ext uri="{FF2B5EF4-FFF2-40B4-BE49-F238E27FC236}">
                <a16:creationId xmlns:a16="http://schemas.microsoft.com/office/drawing/2014/main" id="{93D35328-739E-4B6E-B7EB-1D0F5FDD3A23}"/>
              </a:ext>
            </a:extLst>
          </p:cNvPr>
          <p:cNvGrpSpPr/>
          <p:nvPr userDrawn="1"/>
        </p:nvGrpSpPr>
        <p:grpSpPr>
          <a:xfrm>
            <a:off x="624462" y="6187652"/>
            <a:ext cx="10926270" cy="0"/>
            <a:chOff x="624462" y="6104528"/>
            <a:chExt cx="10926270" cy="0"/>
          </a:xfrm>
        </p:grpSpPr>
        <p:cxnSp>
          <p:nvCxnSpPr>
            <p:cNvPr id="31" name="Straight Connector 30">
              <a:extLst>
                <a:ext uri="{FF2B5EF4-FFF2-40B4-BE49-F238E27FC236}">
                  <a16:creationId xmlns:a16="http://schemas.microsoft.com/office/drawing/2014/main" id="{F7ADA3B7-9487-4BB4-B3FD-0741905830AE}"/>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B30136-F66C-4C77-9DC5-610CF8180049}"/>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800100" y="1436590"/>
            <a:ext cx="10604142" cy="4686436"/>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660563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6609C9E2-02A2-4C42-90D0-9EBF9203F034}"/>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56678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525F767-4B41-44AB-956C-3FE1C20D8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8" y="0"/>
            <a:ext cx="12178644" cy="6858000"/>
          </a:xfrm>
          <a:prstGeom prst="rect">
            <a:avLst/>
          </a:prstGeom>
        </p:spPr>
      </p:pic>
      <p:pic>
        <p:nvPicPr>
          <p:cNvPr id="21" name="Picture 20">
            <a:extLst>
              <a:ext uri="{FF2B5EF4-FFF2-40B4-BE49-F238E27FC236}">
                <a16:creationId xmlns:a16="http://schemas.microsoft.com/office/drawing/2014/main" id="{C32266BC-866C-49FB-8396-A374C3CDA859}"/>
              </a:ext>
            </a:extLst>
          </p:cNvPr>
          <p:cNvPicPr>
            <a:picLocks noChangeAspect="1"/>
          </p:cNvPicPr>
          <p:nvPr userDrawn="1"/>
        </p:nvPicPr>
        <p:blipFill>
          <a:blip r:embed="rId3"/>
          <a:stretch>
            <a:fillRect/>
          </a:stretch>
        </p:blipFill>
        <p:spPr>
          <a:xfrm>
            <a:off x="1041065" y="6339095"/>
            <a:ext cx="1478298" cy="273995"/>
          </a:xfrm>
          <a:prstGeom prst="rect">
            <a:avLst/>
          </a:prstGeom>
        </p:spPr>
      </p:pic>
      <p:sp>
        <p:nvSpPr>
          <p:cNvPr id="6" name="Freeform: Shape 5">
            <a:extLst>
              <a:ext uri="{FF2B5EF4-FFF2-40B4-BE49-F238E27FC236}">
                <a16:creationId xmlns:a16="http://schemas.microsoft.com/office/drawing/2014/main" id="{52A98DF6-F97D-4222-8C91-FD930C82BEBC}"/>
              </a:ext>
            </a:extLst>
          </p:cNvPr>
          <p:cNvSpPr/>
          <p:nvPr userDrawn="1"/>
        </p:nvSpPr>
        <p:spPr>
          <a:xfrm>
            <a:off x="-7685" y="0"/>
            <a:ext cx="6538090" cy="1651000"/>
          </a:xfrm>
          <a:custGeom>
            <a:avLst/>
            <a:gdLst>
              <a:gd name="connsiteX0" fmla="*/ 0 w 6538090"/>
              <a:gd name="connsiteY0" fmla="*/ 0 h 1651000"/>
              <a:gd name="connsiteX1" fmla="*/ 4887090 w 6538090"/>
              <a:gd name="connsiteY1" fmla="*/ 0 h 1651000"/>
              <a:gd name="connsiteX2" fmla="*/ 6538090 w 6538090"/>
              <a:gd name="connsiteY2" fmla="*/ 0 h 1651000"/>
              <a:gd name="connsiteX3" fmla="*/ 4887090 w 6538090"/>
              <a:gd name="connsiteY3" fmla="*/ 1651000 h 1651000"/>
              <a:gd name="connsiteX4" fmla="*/ 0 w 6538090"/>
              <a:gd name="connsiteY4" fmla="*/ 1651000 h 16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090" h="1651000">
                <a:moveTo>
                  <a:pt x="0" y="0"/>
                </a:moveTo>
                <a:lnTo>
                  <a:pt x="4887090" y="0"/>
                </a:lnTo>
                <a:lnTo>
                  <a:pt x="6538090" y="0"/>
                </a:lnTo>
                <a:lnTo>
                  <a:pt x="4887090" y="1651000"/>
                </a:lnTo>
                <a:lnTo>
                  <a:pt x="0" y="1651000"/>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srgbClr val="FFFFFF"/>
              </a:solidFill>
              <a:effectLst/>
              <a:uLnTx/>
              <a:uFillTx/>
              <a:latin typeface="Calibri" panose="020F0502020204030204"/>
            </a:endParaRPr>
          </a:p>
        </p:txBody>
      </p:sp>
      <p:sp>
        <p:nvSpPr>
          <p:cNvPr id="7" name="Text Placeholder 25">
            <a:extLst>
              <a:ext uri="{FF2B5EF4-FFF2-40B4-BE49-F238E27FC236}">
                <a16:creationId xmlns:a16="http://schemas.microsoft.com/office/drawing/2014/main" id="{5F72CD1C-1290-45EC-9E87-5B8CD19CB9D4}"/>
              </a:ext>
            </a:extLst>
          </p:cNvPr>
          <p:cNvSpPr>
            <a:spLocks noGrp="1"/>
          </p:cNvSpPr>
          <p:nvPr>
            <p:ph type="body" sz="quarter" idx="11" hasCustomPrompt="1"/>
          </p:nvPr>
        </p:nvSpPr>
        <p:spPr>
          <a:xfrm>
            <a:off x="842870"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8" name="Text Placeholder 25">
            <a:extLst>
              <a:ext uri="{FF2B5EF4-FFF2-40B4-BE49-F238E27FC236}">
                <a16:creationId xmlns:a16="http://schemas.microsoft.com/office/drawing/2014/main" id="{83DFA4B5-246C-4944-9BE7-2E10F3614351}"/>
              </a:ext>
            </a:extLst>
          </p:cNvPr>
          <p:cNvSpPr>
            <a:spLocks noGrp="1"/>
          </p:cNvSpPr>
          <p:nvPr>
            <p:ph type="body" sz="quarter" idx="12" hasCustomPrompt="1"/>
          </p:nvPr>
        </p:nvSpPr>
        <p:spPr>
          <a:xfrm>
            <a:off x="842870" y="2930074"/>
            <a:ext cx="4846320" cy="978408"/>
          </a:xfrm>
          <a:prstGeom prst="rect">
            <a:avLst/>
          </a:prstGeom>
        </p:spPr>
        <p:txBody>
          <a:bodyPr>
            <a:noAutofit/>
          </a:bodyPr>
          <a:lstStyle>
            <a:lvl1pPr marL="0" indent="0">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9" name="Text Placeholder 25">
            <a:extLst>
              <a:ext uri="{FF2B5EF4-FFF2-40B4-BE49-F238E27FC236}">
                <a16:creationId xmlns:a16="http://schemas.microsoft.com/office/drawing/2014/main" id="{C89A4D0B-0427-463D-ADFC-86422CA43D5A}"/>
              </a:ext>
            </a:extLst>
          </p:cNvPr>
          <p:cNvSpPr>
            <a:spLocks noGrp="1"/>
          </p:cNvSpPr>
          <p:nvPr>
            <p:ph type="body" sz="quarter" idx="13" hasCustomPrompt="1"/>
          </p:nvPr>
        </p:nvSpPr>
        <p:spPr>
          <a:xfrm>
            <a:off x="838200"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0" name="Text Placeholder 25">
            <a:extLst>
              <a:ext uri="{FF2B5EF4-FFF2-40B4-BE49-F238E27FC236}">
                <a16:creationId xmlns:a16="http://schemas.microsoft.com/office/drawing/2014/main" id="{FE23453D-3B38-4C9C-A6A8-E4CA695B39CE}"/>
              </a:ext>
            </a:extLst>
          </p:cNvPr>
          <p:cNvSpPr>
            <a:spLocks noGrp="1"/>
          </p:cNvSpPr>
          <p:nvPr>
            <p:ph type="body" sz="quarter" idx="14" hasCustomPrompt="1"/>
          </p:nvPr>
        </p:nvSpPr>
        <p:spPr>
          <a:xfrm>
            <a:off x="838200"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1" name="Text Placeholder 25">
            <a:extLst>
              <a:ext uri="{FF2B5EF4-FFF2-40B4-BE49-F238E27FC236}">
                <a16:creationId xmlns:a16="http://schemas.microsoft.com/office/drawing/2014/main" id="{0F2E59F9-2796-48BF-8775-61C336754956}"/>
              </a:ext>
            </a:extLst>
          </p:cNvPr>
          <p:cNvSpPr>
            <a:spLocks noGrp="1"/>
          </p:cNvSpPr>
          <p:nvPr>
            <p:ph type="body" sz="quarter" idx="15" hasCustomPrompt="1"/>
          </p:nvPr>
        </p:nvSpPr>
        <p:spPr>
          <a:xfrm>
            <a:off x="6382066"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2" name="Text Placeholder 25">
            <a:extLst>
              <a:ext uri="{FF2B5EF4-FFF2-40B4-BE49-F238E27FC236}">
                <a16:creationId xmlns:a16="http://schemas.microsoft.com/office/drawing/2014/main" id="{F14FEB55-3012-4B95-860C-12C000430656}"/>
              </a:ext>
            </a:extLst>
          </p:cNvPr>
          <p:cNvSpPr>
            <a:spLocks noGrp="1"/>
          </p:cNvSpPr>
          <p:nvPr>
            <p:ph type="body" sz="quarter" idx="16" hasCustomPrompt="1"/>
          </p:nvPr>
        </p:nvSpPr>
        <p:spPr>
          <a:xfrm>
            <a:off x="6382066" y="2930074"/>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CD179EC6-ED73-4BB7-BFE6-E3778626D650}"/>
              </a:ext>
            </a:extLst>
          </p:cNvPr>
          <p:cNvSpPr>
            <a:spLocks noGrp="1"/>
          </p:cNvSpPr>
          <p:nvPr>
            <p:ph type="body" sz="quarter" idx="17" hasCustomPrompt="1"/>
          </p:nvPr>
        </p:nvSpPr>
        <p:spPr>
          <a:xfrm>
            <a:off x="6377396"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5A09F72E-30BE-4D22-8B05-BFBCCB1EC1AA}"/>
              </a:ext>
            </a:extLst>
          </p:cNvPr>
          <p:cNvSpPr>
            <a:spLocks noGrp="1"/>
          </p:cNvSpPr>
          <p:nvPr>
            <p:ph type="body" sz="quarter" idx="18" hasCustomPrompt="1"/>
          </p:nvPr>
        </p:nvSpPr>
        <p:spPr>
          <a:xfrm>
            <a:off x="6377396"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6" name="TextBox 15">
            <a:extLst>
              <a:ext uri="{FF2B5EF4-FFF2-40B4-BE49-F238E27FC236}">
                <a16:creationId xmlns:a16="http://schemas.microsoft.com/office/drawing/2014/main" id="{374E168F-E8AC-44AA-8E9B-D4E104FD905A}"/>
              </a:ext>
            </a:extLst>
          </p:cNvPr>
          <p:cNvSpPr txBox="1"/>
          <p:nvPr userDrawn="1"/>
        </p:nvSpPr>
        <p:spPr>
          <a:xfrm>
            <a:off x="838200" y="825500"/>
            <a:ext cx="3055530" cy="707886"/>
          </a:xfrm>
          <a:prstGeom prst="rect">
            <a:avLst/>
          </a:prstGeom>
          <a:noFill/>
        </p:spPr>
        <p:txBody>
          <a:bodyPr wrap="square" rtlCol="0">
            <a:spAutoFit/>
          </a:bodyPr>
          <a:lstStyle/>
          <a:p>
            <a:r>
              <a:rPr kumimoji="0" lang="en-US" sz="4000" b="1" i="0" u="none" strike="noStrike" kern="1200" cap="none" spc="0" normalizeH="0" baseline="0" dirty="0">
                <a:ln>
                  <a:noFill/>
                </a:ln>
                <a:solidFill>
                  <a:srgbClr val="FFFFFF"/>
                </a:solidFill>
                <a:effectLst/>
                <a:uLnTx/>
                <a:uFillTx/>
                <a:latin typeface="Calibri" panose="020F0502020204030204"/>
                <a:ea typeface="+mj-ea"/>
                <a:cs typeface="+mj-cs"/>
              </a:rPr>
              <a:t>Agenda</a:t>
            </a:r>
          </a:p>
        </p:txBody>
      </p:sp>
      <p:sp>
        <p:nvSpPr>
          <p:cNvPr id="17" name="TextBox 16">
            <a:extLst>
              <a:ext uri="{FF2B5EF4-FFF2-40B4-BE49-F238E27FC236}">
                <a16:creationId xmlns:a16="http://schemas.microsoft.com/office/drawing/2014/main" id="{E7ACA017-F81F-453B-A172-55173CD6ACB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latin typeface="+mn-lt"/>
                <a:ea typeface="+mn-ea"/>
                <a:cs typeface="+mn-cs"/>
              </a:rPr>
              <a:t>© Health Catalyst. Confidential and Proprietary.</a:t>
            </a:r>
          </a:p>
        </p:txBody>
      </p:sp>
    </p:spTree>
    <p:extLst>
      <p:ext uri="{BB962C8B-B14F-4D97-AF65-F5344CB8AC3E}">
        <p14:creationId xmlns:p14="http://schemas.microsoft.com/office/powerpoint/2010/main" val="417388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lternat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6DECE49E-5314-4174-844D-B815553A9F50}"/>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sp>
        <p:nvSpPr>
          <p:cNvPr id="12" name="Right Triangle 11">
            <a:extLst>
              <a:ext uri="{FF2B5EF4-FFF2-40B4-BE49-F238E27FC236}">
                <a16:creationId xmlns:a16="http://schemas.microsoft.com/office/drawing/2014/main" id="{B0D8D93A-B3F6-4F07-9469-4C928841BF67}"/>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32479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10" name="Picture 9" descr="A picture containing text, electronics&#10;&#10;Description automatically generated">
            <a:extLst>
              <a:ext uri="{FF2B5EF4-FFF2-40B4-BE49-F238E27FC236}">
                <a16:creationId xmlns:a16="http://schemas.microsoft.com/office/drawing/2014/main" id="{FC285635-FCE4-4194-9D54-4BCD0B8B1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2" y="0"/>
            <a:ext cx="12205854" cy="6858000"/>
          </a:xfrm>
          <a:prstGeom prst="rect">
            <a:avLst/>
          </a:prstGeom>
        </p:spPr>
      </p:pic>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07886"/>
          </a:xfrm>
          <a:prstGeom prst="rect">
            <a:avLst/>
          </a:prstGeom>
          <a:noFill/>
        </p:spPr>
        <p:txBody>
          <a:bodyPr wrap="square" rtlCol="0">
            <a:spAutoFit/>
          </a:bodyPr>
          <a:lstStyle/>
          <a:p>
            <a:pPr algn="ctr"/>
            <a:r>
              <a:rPr lang="en-US" sz="4000" b="1" i="0" kern="1200" dirty="0">
                <a:solidFill>
                  <a:schemeClr val="bg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4571982"/>
          </a:xfrm>
        </p:spPr>
        <p:txBody>
          <a:bodyPr/>
          <a:lstStyle>
            <a:lvl2pPr>
              <a:defRPr/>
            </a:lvl2pPr>
            <a:lvl3pPr marL="548640" indent="0">
              <a:buNone/>
              <a:defRPr/>
            </a:lvl3pPr>
          </a:lstStyle>
          <a:p>
            <a:pPr lvl="1"/>
            <a:r>
              <a:rPr lang="en-US" dirty="0"/>
              <a:t>Click to add text</a:t>
            </a:r>
          </a:p>
        </p:txBody>
      </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3A9171-E8AE-4921-B53A-2D9249E15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9631" y="0"/>
            <a:ext cx="8112369" cy="6858000"/>
          </a:xfrm>
          <a:prstGeom prst="rect">
            <a:avLst/>
          </a:prstGeom>
        </p:spPr>
      </p:pic>
      <p:sp>
        <p:nvSpPr>
          <p:cNvPr id="3" name="Rectangle 2">
            <a:extLst>
              <a:ext uri="{FF2B5EF4-FFF2-40B4-BE49-F238E27FC236}">
                <a16:creationId xmlns:a16="http://schemas.microsoft.com/office/drawing/2014/main" id="{75F267CE-C583-D2A7-6E9C-60A83A950929}"/>
              </a:ext>
            </a:extLst>
          </p:cNvPr>
          <p:cNvSpPr/>
          <p:nvPr userDrawn="1"/>
        </p:nvSpPr>
        <p:spPr>
          <a:xfrm>
            <a:off x="1" y="0"/>
            <a:ext cx="12191999" cy="6858000"/>
          </a:xfrm>
          <a:prstGeom prst="rect">
            <a:avLst/>
          </a:prstGeom>
          <a:gradFill>
            <a:gsLst>
              <a:gs pos="40000">
                <a:schemeClr val="accent1"/>
              </a:gs>
              <a:gs pos="84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graphical user interface&#10;&#10;Description automatically generated">
            <a:extLst>
              <a:ext uri="{FF2B5EF4-FFF2-40B4-BE49-F238E27FC236}">
                <a16:creationId xmlns:a16="http://schemas.microsoft.com/office/drawing/2014/main" id="{CD06865C-4CE5-4A1B-8D6C-D29F83E07F81}"/>
              </a:ext>
            </a:extLst>
          </p:cNvPr>
          <p:cNvPicPr>
            <a:picLocks noChangeAspect="1"/>
          </p:cNvPicPr>
          <p:nvPr userDrawn="1"/>
        </p:nvPicPr>
        <p:blipFill rotWithShape="1">
          <a:blip r:embed="rId3"/>
          <a:srcRect t="89177"/>
          <a:stretch/>
        </p:blipFill>
        <p:spPr>
          <a:xfrm>
            <a:off x="5639" y="6115792"/>
            <a:ext cx="12180722" cy="742208"/>
          </a:xfrm>
          <a:prstGeom prst="rect">
            <a:avLst/>
          </a:prstGeom>
        </p:spPr>
      </p:pic>
      <p:sp>
        <p:nvSpPr>
          <p:cNvPr id="15" name="TextBox 14">
            <a:extLst>
              <a:ext uri="{FF2B5EF4-FFF2-40B4-BE49-F238E27FC236}">
                <a16:creationId xmlns:a16="http://schemas.microsoft.com/office/drawing/2014/main" id="{F5F3964D-EE9C-4B57-9A5D-9B3A4712203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46289" y="1884324"/>
            <a:ext cx="6187557" cy="2399898"/>
          </a:xfrm>
        </p:spPr>
        <p:txBody>
          <a:bodyPr>
            <a:noAutofit/>
          </a:bodyPr>
          <a:lstStyle>
            <a:lvl1pPr>
              <a:defRPr lang="en-US" sz="4000" b="1" kern="1200" dirty="0">
                <a:solidFill>
                  <a:schemeClr val="bg1"/>
                </a:solidFill>
                <a:latin typeface="+mn-lt"/>
                <a:ea typeface="+mj-ea"/>
                <a:cs typeface="+mj-cs"/>
              </a:defRPr>
            </a:lvl1pPr>
          </a:lstStyle>
          <a:p>
            <a:r>
              <a:rPr lang="en-US" dirty="0"/>
              <a:t>Transition</a:t>
            </a:r>
          </a:p>
        </p:txBody>
      </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EADD38-2A7B-41DC-95CC-E73E69E96496}"/>
              </a:ext>
            </a:extLst>
          </p:cNvPr>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1524000" y="1400693"/>
            <a:ext cx="9143999" cy="2262981"/>
          </a:xfrm>
          <a:prstGeom prst="rect">
            <a:avLst/>
          </a:prstGeom>
        </p:spPr>
        <p:txBody>
          <a:bodyPr anchor="ctr" anchorCtr="0">
            <a:noAutofit/>
          </a:bodyPr>
          <a:lstStyle>
            <a:lvl1pPr algn="ctr">
              <a:defRPr lang="en-US" sz="4000" b="1" kern="1200" dirty="0">
                <a:solidFill>
                  <a:schemeClr val="bg1"/>
                </a:solidFill>
                <a:latin typeface="+mn-lt"/>
                <a:ea typeface="+mj-ea"/>
                <a:cs typeface="+mj-cs"/>
              </a:defRPr>
            </a:lvl1pPr>
          </a:lstStyle>
          <a:p>
            <a:r>
              <a:rPr lang="en-US" dirty="0"/>
              <a:t>Section Title Page</a:t>
            </a:r>
          </a:p>
        </p:txBody>
      </p:sp>
      <p:sp>
        <p:nvSpPr>
          <p:cNvPr id="7" name="TextBox 6">
            <a:extLst>
              <a:ext uri="{FF2B5EF4-FFF2-40B4-BE49-F238E27FC236}">
                <a16:creationId xmlns:a16="http://schemas.microsoft.com/office/drawing/2014/main" id="{E07D4D95-1F1D-4EEA-B91B-E3539529AA59}"/>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4B845D6C-865F-48D0-8D2F-65303BA60E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090"/>
          </a:xfrm>
          <a:prstGeom prst="rect">
            <a:avLst/>
          </a:prstGeom>
        </p:spPr>
      </p:pic>
      <p:sp>
        <p:nvSpPr>
          <p:cNvPr id="11" name="Text Placeholder 25">
            <a:extLst>
              <a:ext uri="{FF2B5EF4-FFF2-40B4-BE49-F238E27FC236}">
                <a16:creationId xmlns:a16="http://schemas.microsoft.com/office/drawing/2014/main" id="{44F10A57-44E9-4265-9A20-E91F228D6EF1}"/>
              </a:ext>
            </a:extLst>
          </p:cNvPr>
          <p:cNvSpPr>
            <a:spLocks noGrp="1"/>
          </p:cNvSpPr>
          <p:nvPr>
            <p:ph type="body" sz="quarter" idx="10" hasCustomPrompt="1"/>
          </p:nvPr>
        </p:nvSpPr>
        <p:spPr>
          <a:xfrm>
            <a:off x="6729984" y="137583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2" name="Text Placeholder 25">
            <a:extLst>
              <a:ext uri="{FF2B5EF4-FFF2-40B4-BE49-F238E27FC236}">
                <a16:creationId xmlns:a16="http://schemas.microsoft.com/office/drawing/2014/main" id="{C0960899-9113-46AD-80B7-2B5A3BA41931}"/>
              </a:ext>
            </a:extLst>
          </p:cNvPr>
          <p:cNvSpPr>
            <a:spLocks noGrp="1"/>
          </p:cNvSpPr>
          <p:nvPr>
            <p:ph type="body" sz="quarter" idx="12" hasCustomPrompt="1"/>
          </p:nvPr>
        </p:nvSpPr>
        <p:spPr>
          <a:xfrm>
            <a:off x="6729984" y="1833035"/>
            <a:ext cx="4846320" cy="457200"/>
          </a:xfrm>
          <a:prstGeom prst="rect">
            <a:avLst/>
          </a:prstGeom>
        </p:spPr>
        <p:txBody>
          <a:bodyPr/>
          <a:lstStyle>
            <a:lvl1pPr marL="0" indent="0">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30819CB7-5609-42D9-B4DF-3A1032F392A9}"/>
              </a:ext>
            </a:extLst>
          </p:cNvPr>
          <p:cNvSpPr>
            <a:spLocks noGrp="1"/>
          </p:cNvSpPr>
          <p:nvPr>
            <p:ph type="body" sz="quarter" idx="13" hasCustomPrompt="1"/>
          </p:nvPr>
        </p:nvSpPr>
        <p:spPr>
          <a:xfrm>
            <a:off x="6729984" y="338968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38C7A0A0-E42E-4FDD-811C-2F5EFDB1DBD0}"/>
              </a:ext>
            </a:extLst>
          </p:cNvPr>
          <p:cNvSpPr>
            <a:spLocks noGrp="1"/>
          </p:cNvSpPr>
          <p:nvPr>
            <p:ph type="body" sz="quarter" idx="14" hasCustomPrompt="1"/>
          </p:nvPr>
        </p:nvSpPr>
        <p:spPr>
          <a:xfrm>
            <a:off x="6729984" y="384688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5" name="Text Placeholder 25">
            <a:extLst>
              <a:ext uri="{FF2B5EF4-FFF2-40B4-BE49-F238E27FC236}">
                <a16:creationId xmlns:a16="http://schemas.microsoft.com/office/drawing/2014/main" id="{0D720A1E-B67E-4160-9DD4-A70954BB91CF}"/>
              </a:ext>
            </a:extLst>
          </p:cNvPr>
          <p:cNvSpPr>
            <a:spLocks noGrp="1"/>
          </p:cNvSpPr>
          <p:nvPr>
            <p:ph type="body" sz="quarter" idx="15" hasCustomPrompt="1"/>
          </p:nvPr>
        </p:nvSpPr>
        <p:spPr>
          <a:xfrm>
            <a:off x="6729984" y="238456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6" name="Text Placeholder 25">
            <a:extLst>
              <a:ext uri="{FF2B5EF4-FFF2-40B4-BE49-F238E27FC236}">
                <a16:creationId xmlns:a16="http://schemas.microsoft.com/office/drawing/2014/main" id="{DCCA95C5-9B01-4271-8D0B-8252BBAC2A3F}"/>
              </a:ext>
            </a:extLst>
          </p:cNvPr>
          <p:cNvSpPr>
            <a:spLocks noGrp="1"/>
          </p:cNvSpPr>
          <p:nvPr>
            <p:ph type="body" sz="quarter" idx="16" hasCustomPrompt="1"/>
          </p:nvPr>
        </p:nvSpPr>
        <p:spPr>
          <a:xfrm>
            <a:off x="6729984" y="2841765"/>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7" name="Text Placeholder 25">
            <a:extLst>
              <a:ext uri="{FF2B5EF4-FFF2-40B4-BE49-F238E27FC236}">
                <a16:creationId xmlns:a16="http://schemas.microsoft.com/office/drawing/2014/main" id="{642A4048-4A21-4D11-8EE4-984444E33153}"/>
              </a:ext>
            </a:extLst>
          </p:cNvPr>
          <p:cNvSpPr>
            <a:spLocks noGrp="1"/>
          </p:cNvSpPr>
          <p:nvPr>
            <p:ph type="body" sz="quarter" idx="17" hasCustomPrompt="1"/>
          </p:nvPr>
        </p:nvSpPr>
        <p:spPr>
          <a:xfrm>
            <a:off x="6729984" y="439283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8" name="Text Placeholder 25">
            <a:extLst>
              <a:ext uri="{FF2B5EF4-FFF2-40B4-BE49-F238E27FC236}">
                <a16:creationId xmlns:a16="http://schemas.microsoft.com/office/drawing/2014/main" id="{7AC9713D-05A6-4FA6-A547-AA2E08968378}"/>
              </a:ext>
            </a:extLst>
          </p:cNvPr>
          <p:cNvSpPr>
            <a:spLocks noGrp="1"/>
          </p:cNvSpPr>
          <p:nvPr>
            <p:ph type="body" sz="quarter" idx="18" hasCustomPrompt="1"/>
          </p:nvPr>
        </p:nvSpPr>
        <p:spPr>
          <a:xfrm>
            <a:off x="6729984" y="485003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9" name="Text Placeholder 25">
            <a:extLst>
              <a:ext uri="{FF2B5EF4-FFF2-40B4-BE49-F238E27FC236}">
                <a16:creationId xmlns:a16="http://schemas.microsoft.com/office/drawing/2014/main" id="{F8E54224-85C6-4AA2-BE4F-2AAD7D7CFC11}"/>
              </a:ext>
            </a:extLst>
          </p:cNvPr>
          <p:cNvSpPr>
            <a:spLocks noGrp="1"/>
          </p:cNvSpPr>
          <p:nvPr>
            <p:ph type="body" sz="quarter" idx="19" hasCustomPrompt="1"/>
          </p:nvPr>
        </p:nvSpPr>
        <p:spPr>
          <a:xfrm>
            <a:off x="710940" y="3355373"/>
            <a:ext cx="4086689" cy="457200"/>
          </a:xfrm>
          <a:prstGeom prst="rect">
            <a:avLst/>
          </a:prstGeom>
        </p:spPr>
        <p:txBody>
          <a:bodyPr anchor="t"/>
          <a:lstStyle>
            <a:lvl1pPr marL="0" indent="0">
              <a:buNone/>
              <a:defRPr kumimoji="0" lang="en-US" sz="2000" b="1" i="0" u="none" strike="noStrike" kern="1200" cap="none" spc="0" normalizeH="0" baseline="0" dirty="0">
                <a:ln>
                  <a:noFill/>
                </a:ln>
                <a:solidFill>
                  <a:schemeClr val="accent3"/>
                </a:solidFill>
                <a:effectLst/>
                <a:uLnTx/>
                <a:uFillTx/>
                <a:latin typeface="Calibri" panose="020F0502020204030204" pitchFamily="34" charset="0"/>
                <a:ea typeface="+mn-ea"/>
                <a:cs typeface="Calibri" panose="020F0502020204030204" pitchFamily="34" charset="0"/>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Subtitle/Topic</a:t>
            </a:r>
          </a:p>
        </p:txBody>
      </p:sp>
      <p:sp>
        <p:nvSpPr>
          <p:cNvPr id="20" name="Title 1">
            <a:extLst>
              <a:ext uri="{FF2B5EF4-FFF2-40B4-BE49-F238E27FC236}">
                <a16:creationId xmlns:a16="http://schemas.microsoft.com/office/drawing/2014/main" id="{495BA326-6012-4B9D-A282-82D97EBF8C18}"/>
              </a:ext>
            </a:extLst>
          </p:cNvPr>
          <p:cNvSpPr>
            <a:spLocks noGrp="1"/>
          </p:cNvSpPr>
          <p:nvPr>
            <p:ph type="title" hasCustomPrompt="1"/>
          </p:nvPr>
        </p:nvSpPr>
        <p:spPr>
          <a:xfrm>
            <a:off x="710942" y="2862547"/>
            <a:ext cx="4086690" cy="492826"/>
          </a:xfrm>
          <a:prstGeom prst="rect">
            <a:avLst/>
          </a:prstGeom>
        </p:spPr>
        <p:txBody>
          <a:bodyPr anchor="t" anchorCtr="0">
            <a:noAutofit/>
          </a:bodyPr>
          <a:lstStyle>
            <a:lvl1pPr>
              <a:defRPr kumimoji="0" lang="en-US" sz="4000" b="1" i="0" u="none" strike="noStrike" kern="1200" cap="none" spc="0" normalizeH="0" baseline="0" dirty="0">
                <a:ln>
                  <a:noFill/>
                </a:ln>
                <a:solidFill>
                  <a:srgbClr val="FFFFFF"/>
                </a:solidFill>
                <a:effectLst/>
                <a:uLnTx/>
                <a:uFillTx/>
                <a:latin typeface="Calibri" panose="020F0502020204030204"/>
                <a:ea typeface="+mj-ea"/>
                <a:cs typeface="+mj-cs"/>
              </a:defRPr>
            </a:lvl1pPr>
          </a:lstStyle>
          <a:p>
            <a:pPr marL="0" lvl="0" indent="0" algn="l" defTabSz="914400" rtl="0" eaLnBrk="1" latinLnBrk="0" hangingPunct="1">
              <a:lnSpc>
                <a:spcPts val="4000"/>
              </a:lnSpc>
              <a:spcBef>
                <a:spcPts val="0"/>
              </a:spcBef>
              <a:buFont typeface="Arial" panose="020B0604020202020204" pitchFamily="34" charset="0"/>
              <a:buNone/>
            </a:pPr>
            <a:r>
              <a:rPr lang="en-US" dirty="0"/>
              <a:t>Enter Title</a:t>
            </a:r>
          </a:p>
        </p:txBody>
      </p:sp>
      <p:sp>
        <p:nvSpPr>
          <p:cNvPr id="22" name="TextBox 21">
            <a:extLst>
              <a:ext uri="{FF2B5EF4-FFF2-40B4-BE49-F238E27FC236}">
                <a16:creationId xmlns:a16="http://schemas.microsoft.com/office/drawing/2014/main" id="{5DEE3DFC-BF42-4287-96B2-8FA0EE5A8076}"/>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77872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Picture 12" descr="Background pattern&#10;&#10;Description automatically generated with medium confidence">
            <a:extLst>
              <a:ext uri="{FF2B5EF4-FFF2-40B4-BE49-F238E27FC236}">
                <a16:creationId xmlns:a16="http://schemas.microsoft.com/office/drawing/2014/main" id="{AB08F999-7A20-4173-9A1F-F3314112B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14" name="Right Triangle 13">
            <a:extLst>
              <a:ext uri="{FF2B5EF4-FFF2-40B4-BE49-F238E27FC236}">
                <a16:creationId xmlns:a16="http://schemas.microsoft.com/office/drawing/2014/main" id="{7C768D52-FC54-4D67-9D4E-391DF828D45C}"/>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dark&#10;&#10;Description automatically generated">
            <a:extLst>
              <a:ext uri="{FF2B5EF4-FFF2-40B4-BE49-F238E27FC236}">
                <a16:creationId xmlns:a16="http://schemas.microsoft.com/office/drawing/2014/main" id="{DDD7C56F-900B-4C13-A72A-532746325E8C}"/>
              </a:ext>
            </a:extLst>
          </p:cNvPr>
          <p:cNvPicPr>
            <a:picLocks noChangeAspect="1"/>
          </p:cNvPicPr>
          <p:nvPr userDrawn="1"/>
        </p:nvPicPr>
        <p:blipFill>
          <a:blip r:embed="rId3"/>
          <a:stretch>
            <a:fillRect/>
          </a:stretch>
        </p:blipFill>
        <p:spPr>
          <a:xfrm>
            <a:off x="365645" y="1881676"/>
            <a:ext cx="852785" cy="2919388"/>
          </a:xfrm>
          <a:prstGeom prst="rect">
            <a:avLst/>
          </a:prstGeom>
        </p:spPr>
      </p:pic>
      <p:sp>
        <p:nvSpPr>
          <p:cNvPr id="16" name="Right Triangle 15">
            <a:extLst>
              <a:ext uri="{FF2B5EF4-FFF2-40B4-BE49-F238E27FC236}">
                <a16:creationId xmlns:a16="http://schemas.microsoft.com/office/drawing/2014/main" id="{C4381BFC-7825-4122-86FC-A50F59E3A63B}"/>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ECCD799-3184-434A-8016-54F2BDDE2BAA}"/>
              </a:ext>
            </a:extLst>
          </p:cNvPr>
          <p:cNvGrpSpPr/>
          <p:nvPr userDrawn="1"/>
        </p:nvGrpSpPr>
        <p:grpSpPr>
          <a:xfrm>
            <a:off x="8991392" y="6313661"/>
            <a:ext cx="2412850" cy="275010"/>
            <a:chOff x="8505441" y="6313661"/>
            <a:chExt cx="2412850" cy="275010"/>
          </a:xfrm>
        </p:grpSpPr>
        <p:sp>
          <p:nvSpPr>
            <p:cNvPr id="18" name="TextBox 17">
              <a:extLst>
                <a:ext uri="{FF2B5EF4-FFF2-40B4-BE49-F238E27FC236}">
                  <a16:creationId xmlns:a16="http://schemas.microsoft.com/office/drawing/2014/main" id="{EF477B6B-CEBA-4813-B197-22D7F3F709ED}"/>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9" name="Picture 18">
              <a:extLst>
                <a:ext uri="{FF2B5EF4-FFF2-40B4-BE49-F238E27FC236}">
                  <a16:creationId xmlns:a16="http://schemas.microsoft.com/office/drawing/2014/main" id="{10FB644C-31F5-40B7-A4D6-F70D02D6ACEC}"/>
                </a:ext>
              </a:extLst>
            </p:cNvPr>
            <p:cNvPicPr>
              <a:picLocks noChangeAspect="1"/>
            </p:cNvPicPr>
            <p:nvPr userDrawn="1"/>
          </p:nvPicPr>
          <p:blipFill>
            <a:blip r:embed="rId4"/>
            <a:stretch>
              <a:fillRect/>
            </a:stretch>
          </p:blipFill>
          <p:spPr>
            <a:xfrm>
              <a:off x="10745610" y="6313661"/>
              <a:ext cx="172681" cy="275010"/>
            </a:xfrm>
            <a:prstGeom prst="rect">
              <a:avLst/>
            </a:prstGeom>
          </p:spPr>
        </p:pic>
      </p:grpSp>
      <p:grpSp>
        <p:nvGrpSpPr>
          <p:cNvPr id="20" name="Group 19">
            <a:extLst>
              <a:ext uri="{FF2B5EF4-FFF2-40B4-BE49-F238E27FC236}">
                <a16:creationId xmlns:a16="http://schemas.microsoft.com/office/drawing/2014/main" id="{E630D6B3-F9DC-4ACE-856E-275236D8067B}"/>
              </a:ext>
            </a:extLst>
          </p:cNvPr>
          <p:cNvGrpSpPr/>
          <p:nvPr userDrawn="1"/>
        </p:nvGrpSpPr>
        <p:grpSpPr>
          <a:xfrm>
            <a:off x="624462" y="6187652"/>
            <a:ext cx="10926270" cy="0"/>
            <a:chOff x="624462" y="6104528"/>
            <a:chExt cx="10926270" cy="0"/>
          </a:xfrm>
        </p:grpSpPr>
        <p:cxnSp>
          <p:nvCxnSpPr>
            <p:cNvPr id="21" name="Straight Connector 20">
              <a:extLst>
                <a:ext uri="{FF2B5EF4-FFF2-40B4-BE49-F238E27FC236}">
                  <a16:creationId xmlns:a16="http://schemas.microsoft.com/office/drawing/2014/main" id="{98AF09A3-9745-4B10-941B-4706728C34AC}"/>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517F8-A2A0-4F92-A96C-40CE181A4BC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DBB741-4F65-4FAB-B65A-D22C244384F7}"/>
              </a:ext>
            </a:extLst>
          </p:cNvPr>
          <p:cNvSpPr txBox="1"/>
          <p:nvPr userDrawn="1"/>
        </p:nvSpPr>
        <p:spPr>
          <a:xfrm>
            <a:off x="2661555" y="1768415"/>
            <a:ext cx="6633029" cy="1015663"/>
          </a:xfrm>
          <a:prstGeom prst="rect">
            <a:avLst/>
          </a:prstGeom>
          <a:noFill/>
        </p:spPr>
        <p:txBody>
          <a:bodyPr wrap="square" rtlCol="0">
            <a:spAutoFit/>
          </a:bodyPr>
          <a:lstStyle/>
          <a:p>
            <a:pPr algn="ctr"/>
            <a:r>
              <a:rPr lang="en-US" sz="6000" b="1" kern="1200" dirty="0">
                <a:solidFill>
                  <a:schemeClr val="tx1"/>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2661556" y="3634593"/>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dirty="0"/>
              <a:t>Click to add 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2661555" y="4206296"/>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dirty="0"/>
              <a:t>Click to add presenter email</a:t>
            </a:r>
          </a:p>
        </p:txBody>
      </p:sp>
    </p:spTree>
    <p:extLst>
      <p:ext uri="{BB962C8B-B14F-4D97-AF65-F5344CB8AC3E}">
        <p14:creationId xmlns:p14="http://schemas.microsoft.com/office/powerpoint/2010/main" val="171113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dirty="0"/>
              <a:t>Slide 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43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Sub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5" name="Text Placeholder 4">
            <a:extLst>
              <a:ext uri="{FF2B5EF4-FFF2-40B4-BE49-F238E27FC236}">
                <a16:creationId xmlns:a16="http://schemas.microsoft.com/office/drawing/2014/main" id="{F10EB12A-824C-497B-AB8E-5990DD00062E}"/>
              </a:ext>
            </a:extLst>
          </p:cNvPr>
          <p:cNvSpPr>
            <a:spLocks noGrp="1"/>
          </p:cNvSpPr>
          <p:nvPr>
            <p:ph type="body" sz="quarter" idx="14" hasCustomPrompt="1"/>
          </p:nvPr>
        </p:nvSpPr>
        <p:spPr>
          <a:xfrm>
            <a:off x="838200" y="876100"/>
            <a:ext cx="10515600" cy="438912"/>
          </a:xfrm>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17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2062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92" r:id="rId3"/>
    <p:sldLayoutId id="2147483664" r:id="rId4"/>
    <p:sldLayoutId id="2147483661" r:id="rId5"/>
    <p:sldLayoutId id="2147483663" r:id="rId6"/>
    <p:sldLayoutId id="2147483654" r:id="rId7"/>
    <p:sldLayoutId id="2147483691" r:id="rId8"/>
    <p:sldLayoutId id="2147483681" r:id="rId9"/>
    <p:sldLayoutId id="2147483666" r:id="rId10"/>
    <p:sldLayoutId id="2147483690" r:id="rId11"/>
    <p:sldLayoutId id="2147483650" r:id="rId12"/>
    <p:sldLayoutId id="2147483665" r:id="rId13"/>
    <p:sldLayoutId id="2147483660" r:id="rId14"/>
    <p:sldLayoutId id="2147483677" r:id="rId15"/>
    <p:sldLayoutId id="2147483684" r:id="rId16"/>
    <p:sldLayoutId id="2147483693" r:id="rId17"/>
    <p:sldLayoutId id="2147483685" r:id="rId18"/>
    <p:sldLayoutId id="2147483688" r:id="rId19"/>
    <p:sldLayoutId id="2147483689" r:id="rId20"/>
    <p:sldLayoutId id="2147483655" r:id="rId21"/>
  </p:sldLayoutIdLst>
  <p:hf hdr="0" ftr="0" dt="0"/>
  <p:txStyles>
    <p:titleStyle>
      <a:lvl1pPr algn="l" defTabSz="914400" rtl="0" eaLnBrk="1" latinLnBrk="0" hangingPunct="1">
        <a:lnSpc>
          <a:spcPct val="90000"/>
        </a:lnSpc>
        <a:spcBef>
          <a:spcPct val="0"/>
        </a:spcBef>
        <a:buNone/>
        <a:defRPr lang="en-US" sz="2800" b="1" kern="1200" dirty="0">
          <a:solidFill>
            <a:schemeClr val="tx1"/>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accent1"/>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48_DF93C39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ms.gov/medicare/medicare-fee-for-service-payment/acuteinpatientpp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13_CC1098D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1D_82FF1C5A.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microsoft.com/office/2018/10/relationships/comments" Target="../comments/modernComment_11E_BAA7160C.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hyperlink" Target="mailto:QPP@cms.hhs.gov" TargetMode="Externa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cms.gov/medicare/medicare-part-b-drug-average-sales-price/covid-19-vaccines-and-monoclonal-antibodies" TargetMode="External"/><Relationship Id="rId2" Type="http://schemas.openxmlformats.org/officeDocument/2006/relationships/hyperlink" Target="https://www.cms.gov/coronavirus-waivers" TargetMode="External"/><Relationship Id="rId1" Type="http://schemas.openxmlformats.org/officeDocument/2006/relationships/slideLayout" Target="../slideLayouts/slideLayout16.xml"/><Relationship Id="rId5" Type="http://schemas.openxmlformats.org/officeDocument/2006/relationships/hyperlink" Target="https://qualitynet.cms.gov/acute-hospital-care-at-home" TargetMode="External"/><Relationship Id="rId4" Type="http://schemas.openxmlformats.org/officeDocument/2006/relationships/hyperlink" Target="https://www.cms.gov/outreach-education/partner-resources/cms-national-stakeholder-call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whitehouse.gov/briefing-room/statements-releases/2023/05/01/the-biden-administration-will-end-covid-19-vaccination-requirements-for-federal-employees-contractors-international-travelers-head-start-educators-and-cms-certified-facilities/#:~:text=Today%2C%20we%20are%20announcing%20that,19%20public%20health%20emergency%20ends." TargetMode="External"/><Relationship Id="rId2" Type="http://schemas.openxmlformats.org/officeDocument/2006/relationships/hyperlink" Target="https://www.ama-assn.org/practice-management/cpt/covid-19-cpt-vaccine-and-immunization-code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B_D6C25EB8.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616B-A113-43AD-800C-784C9892A243}"/>
              </a:ext>
            </a:extLst>
          </p:cNvPr>
          <p:cNvSpPr>
            <a:spLocks noGrp="1"/>
          </p:cNvSpPr>
          <p:nvPr>
            <p:ph type="ctrTitle"/>
          </p:nvPr>
        </p:nvSpPr>
        <p:spPr/>
        <p:txBody>
          <a:bodyPr/>
          <a:lstStyle/>
          <a:p>
            <a:r>
              <a:rPr lang="en-US" dirty="0"/>
              <a:t>COVID-19: After the Public Health Emergency Ends</a:t>
            </a:r>
          </a:p>
        </p:txBody>
      </p:sp>
      <p:sp>
        <p:nvSpPr>
          <p:cNvPr id="3" name="Text Placeholder 2">
            <a:extLst>
              <a:ext uri="{FF2B5EF4-FFF2-40B4-BE49-F238E27FC236}">
                <a16:creationId xmlns:a16="http://schemas.microsoft.com/office/drawing/2014/main" id="{9460D476-BFA0-494F-919D-F9BCDD43FBC6}"/>
              </a:ext>
            </a:extLst>
          </p:cNvPr>
          <p:cNvSpPr>
            <a:spLocks noGrp="1"/>
          </p:cNvSpPr>
          <p:nvPr>
            <p:ph type="body" sz="quarter" idx="11"/>
          </p:nvPr>
        </p:nvSpPr>
        <p:spPr/>
        <p:txBody>
          <a:bodyPr/>
          <a:lstStyle/>
          <a:p>
            <a:r>
              <a:rPr lang="en-US"/>
              <a:t>Ardith Campbell, COC, CPC</a:t>
            </a:r>
          </a:p>
        </p:txBody>
      </p:sp>
    </p:spTree>
    <p:extLst>
      <p:ext uri="{BB962C8B-B14F-4D97-AF65-F5344CB8AC3E}">
        <p14:creationId xmlns:p14="http://schemas.microsoft.com/office/powerpoint/2010/main" val="66039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8EDC-D5B4-3EA9-0C30-FC5A66538A1D}"/>
              </a:ext>
            </a:extLst>
          </p:cNvPr>
          <p:cNvSpPr>
            <a:spLocks noGrp="1"/>
          </p:cNvSpPr>
          <p:nvPr>
            <p:ph type="title"/>
          </p:nvPr>
        </p:nvSpPr>
        <p:spPr/>
        <p:txBody>
          <a:bodyPr/>
          <a:lstStyle/>
          <a:p>
            <a:r>
              <a:rPr lang="en-US" dirty="0"/>
              <a:t>White House Announcement May 1, 2023</a:t>
            </a:r>
          </a:p>
        </p:txBody>
      </p:sp>
      <p:sp>
        <p:nvSpPr>
          <p:cNvPr id="3" name="Content Placeholder 2">
            <a:extLst>
              <a:ext uri="{FF2B5EF4-FFF2-40B4-BE49-F238E27FC236}">
                <a16:creationId xmlns:a16="http://schemas.microsoft.com/office/drawing/2014/main" id="{ACA5C6AB-899E-B2C9-E7D2-D76C36E27BFB}"/>
              </a:ext>
            </a:extLst>
          </p:cNvPr>
          <p:cNvSpPr>
            <a:spLocks noGrp="1"/>
          </p:cNvSpPr>
          <p:nvPr>
            <p:ph idx="1"/>
          </p:nvPr>
        </p:nvSpPr>
        <p:spPr/>
        <p:txBody>
          <a:bodyPr vert="horz" lIns="0" tIns="45720" rIns="91440" bIns="45720" rtlCol="0" anchor="t">
            <a:noAutofit/>
          </a:bodyPr>
          <a:lstStyle/>
          <a:p>
            <a:r>
              <a:rPr lang="en-US" i="1" dirty="0"/>
              <a:t>"Today, we are announcing that the Administration will end the COVID-19 vaccine requirements for Federal employees, Federal contractors, and international air travelers at the end of the day on May 11, the same day that the COVID-19 public health emergency ends. Additionally, HHS and DHS announced today that they will start the process to end their vaccination requirements for Head Start educators, CMS-certified healthcare facilities, and certain noncitizens at the land border. </a:t>
            </a:r>
            <a:r>
              <a:rPr lang="en-US" b="1" i="1" dirty="0"/>
              <a:t>In the coming days, further details related to ending these requirements will be provided</a:t>
            </a:r>
            <a:r>
              <a:rPr lang="en-US" dirty="0"/>
              <a:t>.”</a:t>
            </a:r>
          </a:p>
          <a:p>
            <a:endParaRPr lang="en-US" dirty="0"/>
          </a:p>
          <a:p>
            <a:pPr marL="342900" indent="-342900">
              <a:buFont typeface="Arial" panose="020B0604020202020204" pitchFamily="34" charset="0"/>
              <a:buChar char="•"/>
            </a:pPr>
            <a:r>
              <a:rPr lang="en-US" dirty="0">
                <a:cs typeface="Calibri"/>
              </a:rPr>
              <a:t>Emphasis added.</a:t>
            </a:r>
          </a:p>
          <a:p>
            <a:endParaRPr lang="en-US" dirty="0"/>
          </a:p>
          <a:p>
            <a:endParaRPr lang="en-US" dirty="0"/>
          </a:p>
          <a:p>
            <a:endParaRPr lang="en-US" i="1" dirty="0"/>
          </a:p>
          <a:p>
            <a:endParaRPr lang="en-US" dirty="0"/>
          </a:p>
        </p:txBody>
      </p:sp>
    </p:spTree>
    <p:extLst>
      <p:ext uri="{BB962C8B-B14F-4D97-AF65-F5344CB8AC3E}">
        <p14:creationId xmlns:p14="http://schemas.microsoft.com/office/powerpoint/2010/main" val="375100302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Vaccines No Longer Authorized – CPT® Codes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3581882005"/>
              </p:ext>
            </p:extLst>
          </p:nvPr>
        </p:nvGraphicFramePr>
        <p:xfrm>
          <a:off x="838200" y="1038225"/>
          <a:ext cx="10515600" cy="521208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91300</a:t>
                      </a:r>
                    </a:p>
                  </a:txBody>
                  <a:tcPr/>
                </a:tc>
                <a:tc>
                  <a:txBody>
                    <a:bodyPr/>
                    <a:lstStyle/>
                    <a:p>
                      <a:r>
                        <a:rPr lang="en-US" dirty="0"/>
                        <a:t>Severe acute respiratory syndrome coronavirus 2 (SARS-CoV-2) (coronavirus disease [COVID-19]) vaccine, mRNA-LNP, spike protein, preservative free, 30 mcg/0.3 mL dosage, diluent reconstituted, for intramuscular use.</a:t>
                      </a:r>
                    </a:p>
                  </a:txBody>
                  <a:tcPr/>
                </a:tc>
                <a:extLst>
                  <a:ext uri="{0D108BD9-81ED-4DB2-BD59-A6C34878D82A}">
                    <a16:rowId xmlns:a16="http://schemas.microsoft.com/office/drawing/2014/main" val="2746742045"/>
                  </a:ext>
                </a:extLst>
              </a:tr>
              <a:tr h="370840">
                <a:tc>
                  <a:txBody>
                    <a:bodyPr/>
                    <a:lstStyle/>
                    <a:p>
                      <a:r>
                        <a:rPr lang="en-US" dirty="0"/>
                        <a:t>0001A</a:t>
                      </a:r>
                    </a:p>
                  </a:txBody>
                  <a:tcPr/>
                </a:tc>
                <a:tc>
                  <a:txBody>
                    <a:bodyPr/>
                    <a:lstStyle/>
                    <a:p>
                      <a:r>
                        <a:rPr lang="en-US" dirty="0"/>
                        <a:t>Immunization administration by intramuscular injection of severe acute respiratory syndrome coronavirus 2 (SARS-CoV-2) (coronavirus disease [COVID-19]) vaccine, mRNA-LNP, spike protein, preservative free, 30 mcg/0.3 mL dosage, diluent reconstituted; first dose.</a:t>
                      </a:r>
                    </a:p>
                  </a:txBody>
                  <a:tcPr/>
                </a:tc>
                <a:extLst>
                  <a:ext uri="{0D108BD9-81ED-4DB2-BD59-A6C34878D82A}">
                    <a16:rowId xmlns:a16="http://schemas.microsoft.com/office/drawing/2014/main" val="4285754750"/>
                  </a:ext>
                </a:extLst>
              </a:tr>
              <a:tr h="370840">
                <a:tc>
                  <a:txBody>
                    <a:bodyPr/>
                    <a:lstStyle/>
                    <a:p>
                      <a:r>
                        <a:rPr lang="en-US" dirty="0"/>
                        <a:t>0002A</a:t>
                      </a:r>
                    </a:p>
                  </a:txBody>
                  <a:tcPr/>
                </a:tc>
                <a:tc>
                  <a:txBody>
                    <a:bodyPr/>
                    <a:lstStyle/>
                    <a:p>
                      <a:r>
                        <a:rPr lang="en-US" dirty="0"/>
                        <a:t>Immunization administration by intramuscular injection of severe acute respiratory syndrome coronavirus 2 (SARS-CoV-2) (coronavirus disease [COVID-19]) vaccine, mRNA-LNP, spike protein, preservative free, 30 mcg/0.3 mL dosage, diluent reconstituted; second dose.</a:t>
                      </a:r>
                    </a:p>
                  </a:txBody>
                  <a:tcPr/>
                </a:tc>
                <a:extLst>
                  <a:ext uri="{0D108BD9-81ED-4DB2-BD59-A6C34878D82A}">
                    <a16:rowId xmlns:a16="http://schemas.microsoft.com/office/drawing/2014/main" val="2702425384"/>
                  </a:ext>
                </a:extLst>
              </a:tr>
              <a:tr h="370840">
                <a:tc>
                  <a:txBody>
                    <a:bodyPr/>
                    <a:lstStyle/>
                    <a:p>
                      <a:r>
                        <a:rPr lang="en-US" dirty="0"/>
                        <a:t>0003A</a:t>
                      </a:r>
                    </a:p>
                  </a:txBody>
                  <a:tcPr/>
                </a:tc>
                <a:tc>
                  <a:txBody>
                    <a:bodyPr/>
                    <a:lstStyle/>
                    <a:p>
                      <a:r>
                        <a:rPr lang="en-US" dirty="0"/>
                        <a:t>Immunization administration by intramuscular injection of severe acute respiratory syndrome coronavirus 2 (SARS-CoV-2) (coronavirus disease [COVID-19]) vaccine, mRNA-LNP, spike protein, preservative free, 30 mcg/0.3 mL dosage, diluent reconstituted; third dose.</a:t>
                      </a:r>
                    </a:p>
                  </a:txBody>
                  <a:tcPr/>
                </a:tc>
                <a:extLst>
                  <a:ext uri="{0D108BD9-81ED-4DB2-BD59-A6C34878D82A}">
                    <a16:rowId xmlns:a16="http://schemas.microsoft.com/office/drawing/2014/main" val="2356974814"/>
                  </a:ext>
                </a:extLst>
              </a:tr>
              <a:tr h="370840">
                <a:tc>
                  <a:txBody>
                    <a:bodyPr/>
                    <a:lstStyle/>
                    <a:p>
                      <a:r>
                        <a:rPr lang="en-US" dirty="0"/>
                        <a:t>0004A</a:t>
                      </a:r>
                    </a:p>
                  </a:txBody>
                  <a:tcPr/>
                </a:tc>
                <a:tc>
                  <a:txBody>
                    <a:bodyPr/>
                    <a:lstStyle/>
                    <a:p>
                      <a:r>
                        <a:rPr lang="en-US" dirty="0"/>
                        <a:t>Immunization administration by intramuscular injection of severe acute respiratory syndrome coronavirus 2 (SARS-CoV-2) (coronavirus disease [COVID-19]) vaccine, mRNA-LNP, spike protein, preservative free, 30 mcg/0.3 mL dosage, diluent reconstituted; booster dose.</a:t>
                      </a:r>
                    </a:p>
                  </a:txBody>
                  <a:tcPr/>
                </a:tc>
                <a:extLst>
                  <a:ext uri="{0D108BD9-81ED-4DB2-BD59-A6C34878D82A}">
                    <a16:rowId xmlns:a16="http://schemas.microsoft.com/office/drawing/2014/main" val="2972486275"/>
                  </a:ext>
                </a:extLst>
              </a:tr>
            </a:tbl>
          </a:graphicData>
        </a:graphic>
      </p:graphicFrame>
    </p:spTree>
    <p:extLst>
      <p:ext uri="{BB962C8B-B14F-4D97-AF65-F5344CB8AC3E}">
        <p14:creationId xmlns:p14="http://schemas.microsoft.com/office/powerpoint/2010/main" val="400945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Vaccines No Longer Authorized – CPT® Codes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2184546924"/>
              </p:ext>
            </p:extLst>
          </p:nvPr>
        </p:nvGraphicFramePr>
        <p:xfrm>
          <a:off x="838200" y="1038225"/>
          <a:ext cx="10515600" cy="402336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91301</a:t>
                      </a:r>
                    </a:p>
                  </a:txBody>
                  <a:tcPr/>
                </a:tc>
                <a:tc>
                  <a:txBody>
                    <a:bodyPr/>
                    <a:lstStyle/>
                    <a:p>
                      <a:r>
                        <a:rPr lang="en-US" dirty="0"/>
                        <a:t>Severe acute respiratory syndrome coronavirus 2 (SARS-CoV-2) (coronavirus disease [COVID-19]) vaccine, mRNA-LNP, spike protein, preservative free, 100 mcg/0.5 mL dosage, for intramuscular use.</a:t>
                      </a:r>
                    </a:p>
                  </a:txBody>
                  <a:tcPr/>
                </a:tc>
                <a:extLst>
                  <a:ext uri="{0D108BD9-81ED-4DB2-BD59-A6C34878D82A}">
                    <a16:rowId xmlns:a16="http://schemas.microsoft.com/office/drawing/2014/main" val="2746742045"/>
                  </a:ext>
                </a:extLst>
              </a:tr>
              <a:tr h="370840">
                <a:tc>
                  <a:txBody>
                    <a:bodyPr/>
                    <a:lstStyle/>
                    <a:p>
                      <a:r>
                        <a:rPr lang="en-US" dirty="0"/>
                        <a:t>0011A</a:t>
                      </a:r>
                    </a:p>
                  </a:txBody>
                  <a:tcPr/>
                </a:tc>
                <a:tc>
                  <a:txBody>
                    <a:bodyPr/>
                    <a:lstStyle/>
                    <a:p>
                      <a:r>
                        <a:rPr lang="en-US" dirty="0"/>
                        <a:t>Immunization administration by intramuscular injection of severe acute respiratory syndrome coronavirus 2 (SARS-CoV-2) (coronavirus disease [COVID-19]) vaccine, mRNA-LNP, spike protein, preservative free, 100 mcg/0.5 mL dosage; first dose.</a:t>
                      </a:r>
                    </a:p>
                  </a:txBody>
                  <a:tcPr/>
                </a:tc>
                <a:extLst>
                  <a:ext uri="{0D108BD9-81ED-4DB2-BD59-A6C34878D82A}">
                    <a16:rowId xmlns:a16="http://schemas.microsoft.com/office/drawing/2014/main" val="4285754750"/>
                  </a:ext>
                </a:extLst>
              </a:tr>
              <a:tr h="370840">
                <a:tc>
                  <a:txBody>
                    <a:bodyPr/>
                    <a:lstStyle/>
                    <a:p>
                      <a:r>
                        <a:rPr lang="en-US" dirty="0"/>
                        <a:t>0012A</a:t>
                      </a:r>
                    </a:p>
                  </a:txBody>
                  <a:tcPr/>
                </a:tc>
                <a:tc>
                  <a:txBody>
                    <a:bodyPr/>
                    <a:lstStyle/>
                    <a:p>
                      <a:r>
                        <a:rPr lang="en-US" dirty="0"/>
                        <a:t>Immunization administration by intramuscular injection of severe acute respiratory syndrome coronavirus 2 (SARS-CoV-2) (coronavirus disease [COVID-19]) vaccine, mRNA-LNP, spike protein, preservative free, 100 mcg/0.5 mL dosage; second dose.</a:t>
                      </a:r>
                    </a:p>
                  </a:txBody>
                  <a:tcPr/>
                </a:tc>
                <a:extLst>
                  <a:ext uri="{0D108BD9-81ED-4DB2-BD59-A6C34878D82A}">
                    <a16:rowId xmlns:a16="http://schemas.microsoft.com/office/drawing/2014/main" val="2702425384"/>
                  </a:ext>
                </a:extLst>
              </a:tr>
              <a:tr h="370840">
                <a:tc>
                  <a:txBody>
                    <a:bodyPr/>
                    <a:lstStyle/>
                    <a:p>
                      <a:r>
                        <a:rPr lang="en-US" dirty="0"/>
                        <a:t>0013A</a:t>
                      </a:r>
                    </a:p>
                  </a:txBody>
                  <a:tcPr/>
                </a:tc>
                <a:tc>
                  <a:txBody>
                    <a:bodyPr/>
                    <a:lstStyle/>
                    <a:p>
                      <a:r>
                        <a:rPr lang="en-US" dirty="0"/>
                        <a:t>Immunization administration by intramuscular injection of severe acute respiratory syndrome coronavirus 2 (SARS-CoV-2) (coronavirus disease [COVID-19]) vaccine, mRNA-LNP, spike protein, preservative free, 100 mcg/0.5 mL dosage; third dose.</a:t>
                      </a:r>
                    </a:p>
                  </a:txBody>
                  <a:tcPr/>
                </a:tc>
                <a:extLst>
                  <a:ext uri="{0D108BD9-81ED-4DB2-BD59-A6C34878D82A}">
                    <a16:rowId xmlns:a16="http://schemas.microsoft.com/office/drawing/2014/main" val="2356974814"/>
                  </a:ext>
                </a:extLst>
              </a:tr>
            </a:tbl>
          </a:graphicData>
        </a:graphic>
      </p:graphicFrame>
    </p:spTree>
    <p:extLst>
      <p:ext uri="{BB962C8B-B14F-4D97-AF65-F5344CB8AC3E}">
        <p14:creationId xmlns:p14="http://schemas.microsoft.com/office/powerpoint/2010/main" val="137947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Vaccines No Longer Authorized – CPT® Codes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3572537945"/>
              </p:ext>
            </p:extLst>
          </p:nvPr>
        </p:nvGraphicFramePr>
        <p:xfrm>
          <a:off x="838200" y="1038225"/>
          <a:ext cx="10515600" cy="521208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91305</a:t>
                      </a:r>
                    </a:p>
                  </a:txBody>
                  <a:tcPr/>
                </a:tc>
                <a:tc>
                  <a:txBody>
                    <a:bodyPr/>
                    <a:lstStyle/>
                    <a:p>
                      <a:r>
                        <a:rPr lang="en-US" dirty="0"/>
                        <a:t>Severe acute respiratory syndrome coronavirus 2 (SARS-CoV-2) (coronavirus disease [COVID-19]) vaccine, mRNA-LNP, spike protein, preservative free, 30 mcg/0.3 mL dosage, tris-sucrose formulation, for intramuscular use.</a:t>
                      </a:r>
                    </a:p>
                  </a:txBody>
                  <a:tcPr/>
                </a:tc>
                <a:extLst>
                  <a:ext uri="{0D108BD9-81ED-4DB2-BD59-A6C34878D82A}">
                    <a16:rowId xmlns:a16="http://schemas.microsoft.com/office/drawing/2014/main" val="2746742045"/>
                  </a:ext>
                </a:extLst>
              </a:tr>
              <a:tr h="370840">
                <a:tc>
                  <a:txBody>
                    <a:bodyPr/>
                    <a:lstStyle/>
                    <a:p>
                      <a:r>
                        <a:rPr lang="en-US" dirty="0"/>
                        <a:t>0051A</a:t>
                      </a:r>
                    </a:p>
                  </a:txBody>
                  <a:tcPr/>
                </a:tc>
                <a:tc>
                  <a:txBody>
                    <a:bodyPr/>
                    <a:lstStyle/>
                    <a:p>
                      <a:r>
                        <a:rPr lang="en-US" dirty="0"/>
                        <a:t>Immunization administration by intramuscular injection of severe acute respiratory syndrome coronavirus 2 (SARS-CoV-2) (coronavirus disease [COVID-19]) vaccine, mRNA-LNP, spike protein, preservative free, 30 mcg/0.3 mL dosage, tris-sucrose formulation; first dose.</a:t>
                      </a:r>
                    </a:p>
                  </a:txBody>
                  <a:tcPr/>
                </a:tc>
                <a:extLst>
                  <a:ext uri="{0D108BD9-81ED-4DB2-BD59-A6C34878D82A}">
                    <a16:rowId xmlns:a16="http://schemas.microsoft.com/office/drawing/2014/main" val="4285754750"/>
                  </a:ext>
                </a:extLst>
              </a:tr>
              <a:tr h="370840">
                <a:tc>
                  <a:txBody>
                    <a:bodyPr/>
                    <a:lstStyle/>
                    <a:p>
                      <a:r>
                        <a:rPr lang="en-US" dirty="0"/>
                        <a:t>0052A</a:t>
                      </a:r>
                    </a:p>
                  </a:txBody>
                  <a:tcPr/>
                </a:tc>
                <a:tc>
                  <a:txBody>
                    <a:bodyPr/>
                    <a:lstStyle/>
                    <a:p>
                      <a:r>
                        <a:rPr lang="en-US" dirty="0"/>
                        <a:t>Immunization administration by intramuscular injection of severe acute respiratory syndrome coronavirus 2 (SARS-CoV-2) (coronavirus disease [COVID-19]) vaccine, mRNA-LNP, spike protein, preservative free, 30 mcg/0.3 mL dosage, tris-sucrose formulation; second dose.</a:t>
                      </a:r>
                    </a:p>
                  </a:txBody>
                  <a:tcPr/>
                </a:tc>
                <a:extLst>
                  <a:ext uri="{0D108BD9-81ED-4DB2-BD59-A6C34878D82A}">
                    <a16:rowId xmlns:a16="http://schemas.microsoft.com/office/drawing/2014/main" val="2702425384"/>
                  </a:ext>
                </a:extLst>
              </a:tr>
              <a:tr h="370840">
                <a:tc>
                  <a:txBody>
                    <a:bodyPr/>
                    <a:lstStyle/>
                    <a:p>
                      <a:r>
                        <a:rPr lang="en-US" dirty="0"/>
                        <a:t>0053A</a:t>
                      </a:r>
                    </a:p>
                  </a:txBody>
                  <a:tcPr/>
                </a:tc>
                <a:tc>
                  <a:txBody>
                    <a:bodyPr/>
                    <a:lstStyle/>
                    <a:p>
                      <a:r>
                        <a:rPr lang="en-US" dirty="0"/>
                        <a:t>Immunization administration by intramuscular injection of severe acute respiratory syndrome coronavirus 2 (SARS-CoV-2) (coronavirus disease [COVID-19]) vaccine, mRNA-LNP, spike protein, preservative free, 30 mcg/0.3 mL dosage, tris-sucrose formulation; third dose.</a:t>
                      </a:r>
                    </a:p>
                  </a:txBody>
                  <a:tcPr/>
                </a:tc>
                <a:extLst>
                  <a:ext uri="{0D108BD9-81ED-4DB2-BD59-A6C34878D82A}">
                    <a16:rowId xmlns:a16="http://schemas.microsoft.com/office/drawing/2014/main" val="2356974814"/>
                  </a:ext>
                </a:extLst>
              </a:tr>
              <a:tr h="370840">
                <a:tc>
                  <a:txBody>
                    <a:bodyPr/>
                    <a:lstStyle/>
                    <a:p>
                      <a:r>
                        <a:rPr lang="en-US" dirty="0"/>
                        <a:t>0054A</a:t>
                      </a:r>
                    </a:p>
                  </a:txBody>
                  <a:tcPr/>
                </a:tc>
                <a:tc>
                  <a:txBody>
                    <a:bodyPr/>
                    <a:lstStyle/>
                    <a:p>
                      <a:r>
                        <a:rPr lang="en-US" dirty="0"/>
                        <a:t>Immunization administration by intramuscular injection of severe acute respiratory syndrome coronavirus 2 (SARS-CoV-2) (coronavirus disease [COVID-19]) vaccine, mRNA-LNP, spike protein, preservative free, 30 mcg/0.3 mL dosage, tris-sucrose formulation; booster dose.</a:t>
                      </a:r>
                    </a:p>
                  </a:txBody>
                  <a:tcPr/>
                </a:tc>
                <a:extLst>
                  <a:ext uri="{0D108BD9-81ED-4DB2-BD59-A6C34878D82A}">
                    <a16:rowId xmlns:a16="http://schemas.microsoft.com/office/drawing/2014/main" val="2207584920"/>
                  </a:ext>
                </a:extLst>
              </a:tr>
            </a:tbl>
          </a:graphicData>
        </a:graphic>
      </p:graphicFrame>
    </p:spTree>
    <p:extLst>
      <p:ext uri="{BB962C8B-B14F-4D97-AF65-F5344CB8AC3E}">
        <p14:creationId xmlns:p14="http://schemas.microsoft.com/office/powerpoint/2010/main" val="312754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Vaccines No Longer Authorized – CPT® Codes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460162487"/>
              </p:ext>
            </p:extLst>
          </p:nvPr>
        </p:nvGraphicFramePr>
        <p:xfrm>
          <a:off x="838200" y="1038225"/>
          <a:ext cx="10515600" cy="246888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91306</a:t>
                      </a:r>
                    </a:p>
                  </a:txBody>
                  <a:tcPr/>
                </a:tc>
                <a:tc>
                  <a:txBody>
                    <a:bodyPr/>
                    <a:lstStyle/>
                    <a:p>
                      <a:r>
                        <a:rPr lang="en-US" dirty="0"/>
                        <a:t>Severe acute respiratory syndrome coronavirus 2 (SARS-CoV-2) (coronavirus disease [COVID-19]) vaccine, mRNA-LNP, spike protein, preservative free, 50 mcg/0.25 mL dosage, for intramuscular use.</a:t>
                      </a:r>
                    </a:p>
                    <a:p>
                      <a:endParaRPr lang="en-US" dirty="0"/>
                    </a:p>
                  </a:txBody>
                  <a:tcPr/>
                </a:tc>
                <a:extLst>
                  <a:ext uri="{0D108BD9-81ED-4DB2-BD59-A6C34878D82A}">
                    <a16:rowId xmlns:a16="http://schemas.microsoft.com/office/drawing/2014/main" val="2746742045"/>
                  </a:ext>
                </a:extLst>
              </a:tr>
              <a:tr h="370840">
                <a:tc>
                  <a:txBody>
                    <a:bodyPr/>
                    <a:lstStyle/>
                    <a:p>
                      <a:r>
                        <a:rPr lang="en-US" dirty="0"/>
                        <a:t>0064A</a:t>
                      </a:r>
                    </a:p>
                  </a:txBody>
                  <a:tcPr/>
                </a:tc>
                <a:tc>
                  <a:txBody>
                    <a:bodyPr/>
                    <a:lstStyle/>
                    <a:p>
                      <a:r>
                        <a:rPr lang="en-US" dirty="0"/>
                        <a:t>Immunization administration by intramuscular injection of severe acute respiratory syndrome coronavirus 2 (SARS-CoV-2) (coronavirus disease [COVID-19]) vaccine, mRNA-LNP, spike protein, preservative free, 50 mcg/0.25 mL dosage, booster dose.</a:t>
                      </a:r>
                    </a:p>
                  </a:txBody>
                  <a:tcPr/>
                </a:tc>
                <a:extLst>
                  <a:ext uri="{0D108BD9-81ED-4DB2-BD59-A6C34878D82A}">
                    <a16:rowId xmlns:a16="http://schemas.microsoft.com/office/drawing/2014/main" val="4285754750"/>
                  </a:ext>
                </a:extLst>
              </a:tr>
            </a:tbl>
          </a:graphicData>
        </a:graphic>
      </p:graphicFrame>
    </p:spTree>
    <p:extLst>
      <p:ext uri="{BB962C8B-B14F-4D97-AF65-F5344CB8AC3E}">
        <p14:creationId xmlns:p14="http://schemas.microsoft.com/office/powerpoint/2010/main" val="398084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Vaccines No Longer Authorized – CPT® Codes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2380074573"/>
              </p:ext>
            </p:extLst>
          </p:nvPr>
        </p:nvGraphicFramePr>
        <p:xfrm>
          <a:off x="838200" y="785750"/>
          <a:ext cx="10515600" cy="5790256"/>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628441">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897774">
                <a:tc>
                  <a:txBody>
                    <a:bodyPr/>
                    <a:lstStyle/>
                    <a:p>
                      <a:r>
                        <a:rPr lang="en-US" dirty="0"/>
                        <a:t>91307</a:t>
                      </a:r>
                    </a:p>
                  </a:txBody>
                  <a:tcPr/>
                </a:tc>
                <a:tc>
                  <a:txBody>
                    <a:bodyPr/>
                    <a:lstStyle/>
                    <a:p>
                      <a:r>
                        <a:rPr lang="en-US" dirty="0"/>
                        <a:t>Severe acute respiratory syndrome coronavirus 2 (SARS-CoV-2) (coronavirus disease [COVID-19]) vaccine, mRNA-LNP, spike protein, preservative free, 10 mcg/0.2 mL dosage, diluent reconstituted, tris-sucrose formulation, for intramuscular use.</a:t>
                      </a:r>
                    </a:p>
                  </a:txBody>
                  <a:tcPr/>
                </a:tc>
                <a:extLst>
                  <a:ext uri="{0D108BD9-81ED-4DB2-BD59-A6C34878D82A}">
                    <a16:rowId xmlns:a16="http://schemas.microsoft.com/office/drawing/2014/main" val="2746742045"/>
                  </a:ext>
                </a:extLst>
              </a:tr>
              <a:tr h="897774">
                <a:tc>
                  <a:txBody>
                    <a:bodyPr/>
                    <a:lstStyle/>
                    <a:p>
                      <a:r>
                        <a:rPr lang="en-US" dirty="0"/>
                        <a:t>0071A</a:t>
                      </a:r>
                    </a:p>
                  </a:txBody>
                  <a:tcPr/>
                </a:tc>
                <a:tc>
                  <a:txBody>
                    <a:bodyPr/>
                    <a:lstStyle/>
                    <a:p>
                      <a:r>
                        <a:rPr lang="en-US" dirty="0"/>
                        <a:t>Immunization administration by intramuscular injection of severe acute respiratory syndrome coronavirus 2 (SARS-CoV-2) (coronavirus disease [COVID-19]) vaccine, mRNA-LNP, spike protein, preservative free, 10 mcg/0.2 mL dosage, diluent reconstituted, tris-sucrose formulation; first dose.</a:t>
                      </a:r>
                    </a:p>
                  </a:txBody>
                  <a:tcPr/>
                </a:tc>
                <a:extLst>
                  <a:ext uri="{0D108BD9-81ED-4DB2-BD59-A6C34878D82A}">
                    <a16:rowId xmlns:a16="http://schemas.microsoft.com/office/drawing/2014/main" val="4285754750"/>
                  </a:ext>
                </a:extLst>
              </a:tr>
              <a:tr h="1167106">
                <a:tc>
                  <a:txBody>
                    <a:bodyPr/>
                    <a:lstStyle/>
                    <a:p>
                      <a:r>
                        <a:rPr lang="en-US" dirty="0"/>
                        <a:t>0072A</a:t>
                      </a:r>
                    </a:p>
                  </a:txBody>
                  <a:tcPr/>
                </a:tc>
                <a:tc>
                  <a:txBody>
                    <a:bodyPr/>
                    <a:lstStyle/>
                    <a:p>
                      <a:r>
                        <a:rPr lang="en-US" dirty="0"/>
                        <a:t>Immunization administration by intramuscular injection of severe acute respiratory syndrome coronavirus 2 (SARS-CoV-2) (coronavirus disease [COVID-19]) vaccine, mRNA-LNP, spike protein, preservative free, 10 mcg/0.2 mL dosage, diluent reconstituted, tris-sucrose formulation; second dose.</a:t>
                      </a:r>
                    </a:p>
                  </a:txBody>
                  <a:tcPr/>
                </a:tc>
                <a:extLst>
                  <a:ext uri="{0D108BD9-81ED-4DB2-BD59-A6C34878D82A}">
                    <a16:rowId xmlns:a16="http://schemas.microsoft.com/office/drawing/2014/main" val="2702425384"/>
                  </a:ext>
                </a:extLst>
              </a:tr>
              <a:tr h="897774">
                <a:tc>
                  <a:txBody>
                    <a:bodyPr/>
                    <a:lstStyle/>
                    <a:p>
                      <a:r>
                        <a:rPr lang="en-US" dirty="0"/>
                        <a:t>0073A</a:t>
                      </a:r>
                    </a:p>
                  </a:txBody>
                  <a:tcPr/>
                </a:tc>
                <a:tc>
                  <a:txBody>
                    <a:bodyPr/>
                    <a:lstStyle/>
                    <a:p>
                      <a:r>
                        <a:rPr lang="en-US" dirty="0"/>
                        <a:t>Immunization administration by intramuscular injection of severe acute respiratory syndrome coronavirus 2 (SARS-CoV-2) (coronavirus disease [COVID-19]) vaccine, mRNA-LNP, spike protein, preservative free, 10 mcg/0.2 mL dosage, diluent reconstituted, tris-sucrose formulation; third dose.</a:t>
                      </a:r>
                    </a:p>
                  </a:txBody>
                  <a:tcPr/>
                </a:tc>
                <a:extLst>
                  <a:ext uri="{0D108BD9-81ED-4DB2-BD59-A6C34878D82A}">
                    <a16:rowId xmlns:a16="http://schemas.microsoft.com/office/drawing/2014/main" val="2356974814"/>
                  </a:ext>
                </a:extLst>
              </a:tr>
              <a:tr h="1218256">
                <a:tc>
                  <a:txBody>
                    <a:bodyPr/>
                    <a:lstStyle/>
                    <a:p>
                      <a:r>
                        <a:rPr lang="en-US" dirty="0"/>
                        <a:t>0074A</a:t>
                      </a:r>
                    </a:p>
                  </a:txBody>
                  <a:tcPr/>
                </a:tc>
                <a:tc>
                  <a:txBody>
                    <a:bodyPr/>
                    <a:lstStyle/>
                    <a:p>
                      <a:r>
                        <a:rPr lang="en-US" dirty="0"/>
                        <a:t>Immunization administration by intramuscular injection of severe acute respiratory syndrome coronavirus 2 (SARS-CoV-2) (coronavirus disease [COVID-19]) vaccine, mRNA-LNP, spike protein, preservative free, 10 mcg/0.2 mL dosage, diluent reconstituted, tris-sucrose formulation; booster dose.</a:t>
                      </a:r>
                    </a:p>
                  </a:txBody>
                  <a:tcPr/>
                </a:tc>
                <a:extLst>
                  <a:ext uri="{0D108BD9-81ED-4DB2-BD59-A6C34878D82A}">
                    <a16:rowId xmlns:a16="http://schemas.microsoft.com/office/drawing/2014/main" val="2182788283"/>
                  </a:ext>
                </a:extLst>
              </a:tr>
            </a:tbl>
          </a:graphicData>
        </a:graphic>
      </p:graphicFrame>
    </p:spTree>
    <p:extLst>
      <p:ext uri="{BB962C8B-B14F-4D97-AF65-F5344CB8AC3E}">
        <p14:creationId xmlns:p14="http://schemas.microsoft.com/office/powerpoint/2010/main" val="247894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Vaccines No Longer Authorized – CPT® Codes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2116632696"/>
              </p:ext>
            </p:extLst>
          </p:nvPr>
        </p:nvGraphicFramePr>
        <p:xfrm>
          <a:off x="838200" y="1038225"/>
          <a:ext cx="10515600" cy="429768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91308</a:t>
                      </a:r>
                    </a:p>
                  </a:txBody>
                  <a:tcPr/>
                </a:tc>
                <a:tc>
                  <a:txBody>
                    <a:bodyPr/>
                    <a:lstStyle/>
                    <a:p>
                      <a:r>
                        <a:rPr lang="en-US" dirty="0"/>
                        <a:t>Severe acute respiratory syndrome coronavirus 2 (SARS-CoV-2) (coronavirus disease [COVID-19]) vaccine, mRNA-LNP, spike protein, preservative free, 3 mcg/0.2 mL dosage, diluent reconstituted, tris-sucrose formulation, for intramuscular use.</a:t>
                      </a:r>
                    </a:p>
                  </a:txBody>
                  <a:tcPr/>
                </a:tc>
                <a:extLst>
                  <a:ext uri="{0D108BD9-81ED-4DB2-BD59-A6C34878D82A}">
                    <a16:rowId xmlns:a16="http://schemas.microsoft.com/office/drawing/2014/main" val="2746742045"/>
                  </a:ext>
                </a:extLst>
              </a:tr>
              <a:tr h="370840">
                <a:tc>
                  <a:txBody>
                    <a:bodyPr/>
                    <a:lstStyle/>
                    <a:p>
                      <a:r>
                        <a:rPr lang="en-US" dirty="0"/>
                        <a:t>0081A</a:t>
                      </a:r>
                    </a:p>
                  </a:txBody>
                  <a:tcPr/>
                </a:tc>
                <a:tc>
                  <a:txBody>
                    <a:bodyPr/>
                    <a:lstStyle/>
                    <a:p>
                      <a:r>
                        <a:rPr lang="en-US" dirty="0"/>
                        <a:t>Immunization administration by intramuscular injection of severe acute respiratory syndrome coronavirus 2 (SARS-CoV-2) (coronavirus disease [COVID-19]) vaccine, mRNA-LNP, spike protein, preservative free, 3 mcg/0.2 mL dosage, diluent reconstituted, tris-sucrose formulation; first dose.</a:t>
                      </a:r>
                    </a:p>
                  </a:txBody>
                  <a:tcPr/>
                </a:tc>
                <a:extLst>
                  <a:ext uri="{0D108BD9-81ED-4DB2-BD59-A6C34878D82A}">
                    <a16:rowId xmlns:a16="http://schemas.microsoft.com/office/drawing/2014/main" val="4285754750"/>
                  </a:ext>
                </a:extLst>
              </a:tr>
              <a:tr h="370840">
                <a:tc>
                  <a:txBody>
                    <a:bodyPr/>
                    <a:lstStyle/>
                    <a:p>
                      <a:r>
                        <a:rPr lang="en-US" dirty="0"/>
                        <a:t>0082A</a:t>
                      </a:r>
                    </a:p>
                  </a:txBody>
                  <a:tcPr/>
                </a:tc>
                <a:tc>
                  <a:txBody>
                    <a:bodyPr/>
                    <a:lstStyle/>
                    <a:p>
                      <a:r>
                        <a:rPr lang="en-US" dirty="0"/>
                        <a:t>Immunization administration by intramuscular injection of severe acute respiratory syndrome coronavirus 2 (SARS-CoV-2) (coronavirus disease [COVID-19]) vaccine, mRNA-LNP, spike protein, preservative free, 3 mcg/0.2 mL dosage, diluent reconstituted, tris-sucrose formulation; second dose.</a:t>
                      </a:r>
                    </a:p>
                  </a:txBody>
                  <a:tcPr/>
                </a:tc>
                <a:extLst>
                  <a:ext uri="{0D108BD9-81ED-4DB2-BD59-A6C34878D82A}">
                    <a16:rowId xmlns:a16="http://schemas.microsoft.com/office/drawing/2014/main" val="2702425384"/>
                  </a:ext>
                </a:extLst>
              </a:tr>
              <a:tr h="370840">
                <a:tc>
                  <a:txBody>
                    <a:bodyPr/>
                    <a:lstStyle/>
                    <a:p>
                      <a:r>
                        <a:rPr lang="en-US" dirty="0"/>
                        <a:t>0083A</a:t>
                      </a:r>
                    </a:p>
                  </a:txBody>
                  <a:tcPr/>
                </a:tc>
                <a:tc>
                  <a:txBody>
                    <a:bodyPr/>
                    <a:lstStyle/>
                    <a:p>
                      <a:r>
                        <a:rPr lang="en-US" dirty="0"/>
                        <a:t>Immunization administration by intramuscular injection of severe acute respiratory syndrome coronavirus 2 (SARS-CoV-2) (coronavirus disease [COVID-19]) vaccine, mRNA-LNP, spike protein, preservative free, 3 mcg/0.2 mL dosage, diluent reconstituted, tris-sucrose formulation; third dose.</a:t>
                      </a:r>
                    </a:p>
                  </a:txBody>
                  <a:tcPr/>
                </a:tc>
                <a:extLst>
                  <a:ext uri="{0D108BD9-81ED-4DB2-BD59-A6C34878D82A}">
                    <a16:rowId xmlns:a16="http://schemas.microsoft.com/office/drawing/2014/main" val="2356974814"/>
                  </a:ext>
                </a:extLst>
              </a:tr>
            </a:tbl>
          </a:graphicData>
        </a:graphic>
      </p:graphicFrame>
    </p:spTree>
    <p:extLst>
      <p:ext uri="{BB962C8B-B14F-4D97-AF65-F5344CB8AC3E}">
        <p14:creationId xmlns:p14="http://schemas.microsoft.com/office/powerpoint/2010/main" val="169914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Vaccines No Longer Authorized – CPT® Codes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1930236649"/>
              </p:ext>
            </p:extLst>
          </p:nvPr>
        </p:nvGraphicFramePr>
        <p:xfrm>
          <a:off x="838200" y="1038225"/>
          <a:ext cx="10515600" cy="445008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sz="1600" dirty="0"/>
                        <a:t>CPT® Code</a:t>
                      </a:r>
                    </a:p>
                  </a:txBody>
                  <a:tcPr/>
                </a:tc>
                <a:tc>
                  <a:txBody>
                    <a:bodyPr/>
                    <a:lstStyle/>
                    <a:p>
                      <a:r>
                        <a:rPr lang="en-US" sz="1600" dirty="0"/>
                        <a:t>Description</a:t>
                      </a:r>
                    </a:p>
                  </a:txBody>
                  <a:tcPr/>
                </a:tc>
                <a:extLst>
                  <a:ext uri="{0D108BD9-81ED-4DB2-BD59-A6C34878D82A}">
                    <a16:rowId xmlns:a16="http://schemas.microsoft.com/office/drawing/2014/main" val="491908702"/>
                  </a:ext>
                </a:extLst>
              </a:tr>
              <a:tr h="370840">
                <a:tc>
                  <a:txBody>
                    <a:bodyPr/>
                    <a:lstStyle/>
                    <a:p>
                      <a:r>
                        <a:rPr lang="en-US" sz="1600" dirty="0"/>
                        <a:t>91309</a:t>
                      </a:r>
                    </a:p>
                  </a:txBody>
                  <a:tcPr/>
                </a:tc>
                <a:tc>
                  <a:txBody>
                    <a:bodyPr/>
                    <a:lstStyle/>
                    <a:p>
                      <a:r>
                        <a:rPr lang="en-US" sz="1600" dirty="0"/>
                        <a:t>Severe acute respiratory syndrome coronavirus 2 (SARS-CoV-2) (coronavirus disease [COVID-19]) vaccine, mRNA-LNP, spike protein, preservative free, 50 mcg/0.5 mL dosage, for intramuscular use.</a:t>
                      </a:r>
                    </a:p>
                  </a:txBody>
                  <a:tcPr/>
                </a:tc>
                <a:extLst>
                  <a:ext uri="{0D108BD9-81ED-4DB2-BD59-A6C34878D82A}">
                    <a16:rowId xmlns:a16="http://schemas.microsoft.com/office/drawing/2014/main" val="2746742045"/>
                  </a:ext>
                </a:extLst>
              </a:tr>
              <a:tr h="370840">
                <a:tc>
                  <a:txBody>
                    <a:bodyPr/>
                    <a:lstStyle/>
                    <a:p>
                      <a:r>
                        <a:rPr lang="en-US" sz="1600" dirty="0"/>
                        <a:t>0091A</a:t>
                      </a:r>
                    </a:p>
                  </a:txBody>
                  <a:tcPr/>
                </a:tc>
                <a:tc>
                  <a:txBody>
                    <a:bodyPr/>
                    <a:lstStyle/>
                    <a:p>
                      <a:r>
                        <a:rPr lang="en-US" sz="1600" dirty="0"/>
                        <a:t>Immunization administration by intramuscular injection of severe acute respiratory syndrome coronavirus 2 (SARS-CoV-2) (coronavirus disease [COVID-19]) vaccine, mRNA-LNP, spike protein, preservative free, 50 mcg/0.5 mL dosage; first dose, when administered to individuals 6 through 11 years.</a:t>
                      </a:r>
                    </a:p>
                  </a:txBody>
                  <a:tcPr/>
                </a:tc>
                <a:extLst>
                  <a:ext uri="{0D108BD9-81ED-4DB2-BD59-A6C34878D82A}">
                    <a16:rowId xmlns:a16="http://schemas.microsoft.com/office/drawing/2014/main" val="4285754750"/>
                  </a:ext>
                </a:extLst>
              </a:tr>
              <a:tr h="370840">
                <a:tc>
                  <a:txBody>
                    <a:bodyPr/>
                    <a:lstStyle/>
                    <a:p>
                      <a:r>
                        <a:rPr lang="en-US" sz="1600" dirty="0"/>
                        <a:t>0092A</a:t>
                      </a:r>
                    </a:p>
                  </a:txBody>
                  <a:tcPr/>
                </a:tc>
                <a:tc>
                  <a:txBody>
                    <a:bodyPr/>
                    <a:lstStyle/>
                    <a:p>
                      <a:r>
                        <a:rPr lang="en-US" sz="1600" dirty="0"/>
                        <a:t>Immunization administration by intramuscular injection of severe acute respiratory syndrome coronavirus 2 (SARS-CoV-2) (coronavirus disease [COVID-19]) vaccine, mRNA-LNP, spike protein, preservative free, 50 mcg/0.5 mL dosage; second dose, when administered to individuals 6 through 11 years.</a:t>
                      </a:r>
                    </a:p>
                  </a:txBody>
                  <a:tcPr/>
                </a:tc>
                <a:extLst>
                  <a:ext uri="{0D108BD9-81ED-4DB2-BD59-A6C34878D82A}">
                    <a16:rowId xmlns:a16="http://schemas.microsoft.com/office/drawing/2014/main" val="2702425384"/>
                  </a:ext>
                </a:extLst>
              </a:tr>
              <a:tr h="370840">
                <a:tc>
                  <a:txBody>
                    <a:bodyPr/>
                    <a:lstStyle/>
                    <a:p>
                      <a:r>
                        <a:rPr lang="en-US" sz="1600" dirty="0"/>
                        <a:t>0093A</a:t>
                      </a:r>
                    </a:p>
                  </a:txBody>
                  <a:tcPr/>
                </a:tc>
                <a:tc>
                  <a:txBody>
                    <a:bodyPr/>
                    <a:lstStyle/>
                    <a:p>
                      <a:r>
                        <a:rPr lang="en-US" sz="1600" dirty="0"/>
                        <a:t>Immunization administration by intramuscular injection of severe acute respiratory syndrome coronavirus 2 (SARS-CoV-2) (coronavirus disease [COVID-19]) vaccine, mRNA-LNP, spike protein, preservative free, 50 mcg/0.5 mL dosage; third dose, when administered to individuals 6 through 11 years.</a:t>
                      </a:r>
                    </a:p>
                  </a:txBody>
                  <a:tcPr/>
                </a:tc>
                <a:extLst>
                  <a:ext uri="{0D108BD9-81ED-4DB2-BD59-A6C34878D82A}">
                    <a16:rowId xmlns:a16="http://schemas.microsoft.com/office/drawing/2014/main" val="2356974814"/>
                  </a:ext>
                </a:extLst>
              </a:tr>
              <a:tr h="370840">
                <a:tc>
                  <a:txBody>
                    <a:bodyPr/>
                    <a:lstStyle/>
                    <a:p>
                      <a:r>
                        <a:rPr lang="en-US" sz="1600" dirty="0"/>
                        <a:t>0094A</a:t>
                      </a:r>
                    </a:p>
                  </a:txBody>
                  <a:tcPr/>
                </a:tc>
                <a:tc>
                  <a:txBody>
                    <a:bodyPr/>
                    <a:lstStyle/>
                    <a:p>
                      <a:r>
                        <a:rPr lang="en-US" sz="1600" dirty="0"/>
                        <a:t>Immunization administration by intramuscular injection of severe acute respiratory syndrome coronavirus 2 (SARS-CoV-2) (coronavirus disease [COVID-19]) vaccine, mRNA-LNP, spike protein, preservative free, 50 mcg/0.5 mL dosage; booster dose, when administered to individuals 6 through 11 years.</a:t>
                      </a:r>
                    </a:p>
                  </a:txBody>
                  <a:tcPr/>
                </a:tc>
                <a:extLst>
                  <a:ext uri="{0D108BD9-81ED-4DB2-BD59-A6C34878D82A}">
                    <a16:rowId xmlns:a16="http://schemas.microsoft.com/office/drawing/2014/main" val="3795028702"/>
                  </a:ext>
                </a:extLst>
              </a:tr>
            </a:tbl>
          </a:graphicData>
        </a:graphic>
      </p:graphicFrame>
    </p:spTree>
    <p:extLst>
      <p:ext uri="{BB962C8B-B14F-4D97-AF65-F5344CB8AC3E}">
        <p14:creationId xmlns:p14="http://schemas.microsoft.com/office/powerpoint/2010/main" val="245970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Vaccines No Longer Authorized – CPT® Codes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3493699695"/>
              </p:ext>
            </p:extLst>
          </p:nvPr>
        </p:nvGraphicFramePr>
        <p:xfrm>
          <a:off x="838200" y="1038225"/>
          <a:ext cx="10515600" cy="402336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91311</a:t>
                      </a:r>
                    </a:p>
                  </a:txBody>
                  <a:tcPr/>
                </a:tc>
                <a:tc>
                  <a:txBody>
                    <a:bodyPr/>
                    <a:lstStyle/>
                    <a:p>
                      <a:r>
                        <a:rPr lang="en-US" dirty="0"/>
                        <a:t>Severe acute respiratory syndrome coronavirus 2 (SARS-CoV-2) (coronavirus disease [COVID-19]) vaccine, mRNA-LNP, spike protein, preservative free, 25 mcg/0.25 mL dosage, for intramuscular use.</a:t>
                      </a:r>
                    </a:p>
                  </a:txBody>
                  <a:tcPr/>
                </a:tc>
                <a:extLst>
                  <a:ext uri="{0D108BD9-81ED-4DB2-BD59-A6C34878D82A}">
                    <a16:rowId xmlns:a16="http://schemas.microsoft.com/office/drawing/2014/main" val="2746742045"/>
                  </a:ext>
                </a:extLst>
              </a:tr>
              <a:tr h="370840">
                <a:tc>
                  <a:txBody>
                    <a:bodyPr/>
                    <a:lstStyle/>
                    <a:p>
                      <a:r>
                        <a:rPr lang="en-US" dirty="0"/>
                        <a:t>0111A</a:t>
                      </a:r>
                    </a:p>
                  </a:txBody>
                  <a:tcPr/>
                </a:tc>
                <a:tc>
                  <a:txBody>
                    <a:bodyPr/>
                    <a:lstStyle/>
                    <a:p>
                      <a:r>
                        <a:rPr lang="en-US" dirty="0"/>
                        <a:t>Immunization administration by intramuscular injection of severe acute respiratory syndrome coronavirus 2 (SARS-CoV-2) (coronavirus disease [COVID-19]) vaccine, mRNA-LNP, spike protein, preservative free, 25 mcg/0.25 mL dosage; first dose.</a:t>
                      </a:r>
                    </a:p>
                  </a:txBody>
                  <a:tcPr/>
                </a:tc>
                <a:extLst>
                  <a:ext uri="{0D108BD9-81ED-4DB2-BD59-A6C34878D82A}">
                    <a16:rowId xmlns:a16="http://schemas.microsoft.com/office/drawing/2014/main" val="4285754750"/>
                  </a:ext>
                </a:extLst>
              </a:tr>
              <a:tr h="370840">
                <a:tc>
                  <a:txBody>
                    <a:bodyPr/>
                    <a:lstStyle/>
                    <a:p>
                      <a:r>
                        <a:rPr lang="en-US" dirty="0"/>
                        <a:t>0112A</a:t>
                      </a:r>
                    </a:p>
                  </a:txBody>
                  <a:tcPr/>
                </a:tc>
                <a:tc>
                  <a:txBody>
                    <a:bodyPr/>
                    <a:lstStyle/>
                    <a:p>
                      <a:r>
                        <a:rPr lang="en-US" dirty="0"/>
                        <a:t>Immunization administration by intramuscular injection of severe acute respiratory syndrome coronavirus 2 (SARS-CoV-2) (coronavirus disease [COVID-19]) vaccine, mRNA-LNP, spike protein, preservative free, 25 mcg/0.25 mL dosage; second dose.</a:t>
                      </a:r>
                    </a:p>
                  </a:txBody>
                  <a:tcPr/>
                </a:tc>
                <a:extLst>
                  <a:ext uri="{0D108BD9-81ED-4DB2-BD59-A6C34878D82A}">
                    <a16:rowId xmlns:a16="http://schemas.microsoft.com/office/drawing/2014/main" val="2702425384"/>
                  </a:ext>
                </a:extLst>
              </a:tr>
              <a:tr h="370840">
                <a:tc>
                  <a:txBody>
                    <a:bodyPr/>
                    <a:lstStyle/>
                    <a:p>
                      <a:r>
                        <a:rPr lang="en-US" dirty="0"/>
                        <a:t>0113A</a:t>
                      </a:r>
                    </a:p>
                  </a:txBody>
                  <a:tcPr/>
                </a:tc>
                <a:tc>
                  <a:txBody>
                    <a:bodyPr/>
                    <a:lstStyle/>
                    <a:p>
                      <a:r>
                        <a:rPr lang="en-US" dirty="0"/>
                        <a:t>Immunization administration by intramuscular injection of severe acute respiratory syndrome coronavirus 2 (SARS-CoV-2) (coronavirus disease [COVID-19]) vaccine, mRNA-LNP, spike protein, preservative free, 25 mcg/0.25 mL dosage; third dose.</a:t>
                      </a:r>
                    </a:p>
                  </a:txBody>
                  <a:tcPr/>
                </a:tc>
                <a:extLst>
                  <a:ext uri="{0D108BD9-81ED-4DB2-BD59-A6C34878D82A}">
                    <a16:rowId xmlns:a16="http://schemas.microsoft.com/office/drawing/2014/main" val="2356974814"/>
                  </a:ext>
                </a:extLst>
              </a:tr>
            </a:tbl>
          </a:graphicData>
        </a:graphic>
      </p:graphicFrame>
    </p:spTree>
    <p:extLst>
      <p:ext uri="{BB962C8B-B14F-4D97-AF65-F5344CB8AC3E}">
        <p14:creationId xmlns:p14="http://schemas.microsoft.com/office/powerpoint/2010/main" val="176592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Bivalent Vaccine Code Updates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941032915"/>
              </p:ext>
            </p:extLst>
          </p:nvPr>
        </p:nvGraphicFramePr>
        <p:xfrm>
          <a:off x="838200" y="1038225"/>
          <a:ext cx="10515600" cy="365760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91312</a:t>
                      </a:r>
                    </a:p>
                  </a:txBody>
                  <a:tcPr/>
                </a:tc>
                <a:tc>
                  <a:txBody>
                    <a:bodyPr/>
                    <a:lstStyle/>
                    <a:p>
                      <a:r>
                        <a:rPr lang="en-US" dirty="0"/>
                        <a:t>Severe acute respiratory syndrome coronavirus 2 (SARS-CoV-2) (coronavirus disease [COVID-19]) vaccine, mRNA-LNP, bivalent spike protein, preservative free, 30 mcg/0.3 mL dosage, tris-sucrose formulation, for intramuscular use.</a:t>
                      </a:r>
                    </a:p>
                  </a:txBody>
                  <a:tcPr/>
                </a:tc>
                <a:extLst>
                  <a:ext uri="{0D108BD9-81ED-4DB2-BD59-A6C34878D82A}">
                    <a16:rowId xmlns:a16="http://schemas.microsoft.com/office/drawing/2014/main" val="2746742045"/>
                  </a:ext>
                </a:extLst>
              </a:tr>
              <a:tr h="370840">
                <a:tc>
                  <a:txBody>
                    <a:bodyPr/>
                    <a:lstStyle/>
                    <a:p>
                      <a:r>
                        <a:rPr lang="en-US" dirty="0"/>
                        <a:t>0121A</a:t>
                      </a:r>
                    </a:p>
                  </a:txBody>
                  <a:tcPr/>
                </a:tc>
                <a:tc>
                  <a:txBody>
                    <a:bodyPr/>
                    <a:lstStyle/>
                    <a:p>
                      <a:r>
                        <a:rPr lang="en-US" dirty="0"/>
                        <a:t>Immunization administration by intramuscular injection of severe acute respiratory syndrome coronavirus 2 (SARS-CoV-2) (coronavirus disease [COVID-19]) vaccine, mRNA-LNP, bivalent spike protein, preservative free, 30 mcg/0.3 mL dosage, tris-sucrose formulation, single dose.</a:t>
                      </a:r>
                    </a:p>
                  </a:txBody>
                  <a:tcPr/>
                </a:tc>
                <a:extLst>
                  <a:ext uri="{0D108BD9-81ED-4DB2-BD59-A6C34878D82A}">
                    <a16:rowId xmlns:a16="http://schemas.microsoft.com/office/drawing/2014/main" val="4285754750"/>
                  </a:ext>
                </a:extLst>
              </a:tr>
              <a:tr h="370840">
                <a:tc>
                  <a:txBody>
                    <a:bodyPr/>
                    <a:lstStyle/>
                    <a:p>
                      <a:r>
                        <a:rPr lang="en-US" dirty="0"/>
                        <a:t>0124A</a:t>
                      </a:r>
                    </a:p>
                  </a:txBody>
                  <a:tcPr/>
                </a:tc>
                <a:tc>
                  <a:txBody>
                    <a:bodyPr/>
                    <a:lstStyle/>
                    <a:p>
                      <a:r>
                        <a:rPr lang="en-US" dirty="0"/>
                        <a:t>Immunization administration by intramuscular injection of severe acute respiratory syndrome coronavirus 2 (SARS-CoV-2) (coronavirus disease [COVID-19]) vaccine, mRNA-LNP, bivalent spike protein, preservative free, 30 mcg/0.3 mL dosage, tris-sucrose formulation, </a:t>
                      </a:r>
                      <a:r>
                        <a:rPr lang="en-US" b="1" u="sng" dirty="0">
                          <a:solidFill>
                            <a:srgbClr val="C00000"/>
                          </a:solidFill>
                        </a:rPr>
                        <a:t>additional</a:t>
                      </a:r>
                      <a:r>
                        <a:rPr lang="en-US" dirty="0"/>
                        <a:t> dose.</a:t>
                      </a:r>
                    </a:p>
                    <a:p>
                      <a:endParaRPr lang="en-US" dirty="0"/>
                    </a:p>
                  </a:txBody>
                  <a:tcPr/>
                </a:tc>
                <a:extLst>
                  <a:ext uri="{0D108BD9-81ED-4DB2-BD59-A6C34878D82A}">
                    <a16:rowId xmlns:a16="http://schemas.microsoft.com/office/drawing/2014/main" val="2702425384"/>
                  </a:ext>
                </a:extLst>
              </a:tr>
            </a:tbl>
          </a:graphicData>
        </a:graphic>
      </p:graphicFrame>
    </p:spTree>
    <p:extLst>
      <p:ext uri="{BB962C8B-B14F-4D97-AF65-F5344CB8AC3E}">
        <p14:creationId xmlns:p14="http://schemas.microsoft.com/office/powerpoint/2010/main" val="223846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F8A7-6131-CDCB-4D98-BF665E9131D6}"/>
              </a:ext>
            </a:extLst>
          </p:cNvPr>
          <p:cNvSpPr>
            <a:spLocks noGrp="1"/>
          </p:cNvSpPr>
          <p:nvPr>
            <p:ph type="title"/>
          </p:nvPr>
        </p:nvSpPr>
        <p:spPr>
          <a:xfrm>
            <a:off x="2067910" y="2465675"/>
            <a:ext cx="8056179" cy="2262981"/>
          </a:xfrm>
        </p:spPr>
        <p:txBody>
          <a:bodyPr/>
          <a:lstStyle/>
          <a:p>
            <a:r>
              <a:rPr lang="en-US" sz="2800" dirty="0"/>
              <a:t>Disclaimer Statement</a:t>
            </a:r>
            <a:br>
              <a:rPr lang="en-US" sz="2000" dirty="0"/>
            </a:br>
            <a:br>
              <a:rPr lang="en-US" sz="2000" b="0" dirty="0"/>
            </a:br>
            <a:r>
              <a:rPr lang="en-US" sz="2000" b="0" dirty="0"/>
              <a:t>This 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 </a:t>
            </a:r>
            <a:br>
              <a:rPr lang="en-US" sz="2000" b="0" dirty="0"/>
            </a:br>
            <a:br>
              <a:rPr lang="en-US" sz="2000" b="0" dirty="0"/>
            </a:br>
            <a:r>
              <a:rPr lang="en-US" sz="2000" b="0" dirty="0"/>
              <a:t>All CPT® codes are trademarked by the American Medical Association (AMA) and all revenue codes are copyrighted by the American Hospital Association (AHA). </a:t>
            </a:r>
          </a:p>
        </p:txBody>
      </p:sp>
    </p:spTree>
    <p:extLst>
      <p:ext uri="{BB962C8B-B14F-4D97-AF65-F5344CB8AC3E}">
        <p14:creationId xmlns:p14="http://schemas.microsoft.com/office/powerpoint/2010/main" val="65749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Bivalent Vaccine Code Updates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1940263811"/>
              </p:ext>
            </p:extLst>
          </p:nvPr>
        </p:nvGraphicFramePr>
        <p:xfrm>
          <a:off x="838200" y="1038225"/>
          <a:ext cx="10515600" cy="429768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91313</a:t>
                      </a:r>
                    </a:p>
                  </a:txBody>
                  <a:tcPr/>
                </a:tc>
                <a:tc>
                  <a:txBody>
                    <a:bodyPr/>
                    <a:lstStyle/>
                    <a:p>
                      <a:r>
                        <a:rPr lang="en-US" dirty="0"/>
                        <a:t>Severe acute respiratory syndrome coronavirus 2 (SARS-CoV-2) (coronavirus disease [COVID-19]) vaccine, mRNA-LNP, spike protein, bivalent, preservative free, 50 mcg/0.5 mL dosage, for intramuscular use.</a:t>
                      </a:r>
                    </a:p>
                  </a:txBody>
                  <a:tcPr/>
                </a:tc>
                <a:extLst>
                  <a:ext uri="{0D108BD9-81ED-4DB2-BD59-A6C34878D82A}">
                    <a16:rowId xmlns:a16="http://schemas.microsoft.com/office/drawing/2014/main" val="2746742045"/>
                  </a:ext>
                </a:extLst>
              </a:tr>
              <a:tr h="370840">
                <a:tc>
                  <a:txBody>
                    <a:bodyPr/>
                    <a:lstStyle/>
                    <a:p>
                      <a:r>
                        <a:rPr lang="en-US" dirty="0"/>
                        <a:t>0134A</a:t>
                      </a:r>
                    </a:p>
                  </a:txBody>
                  <a:tcPr/>
                </a:tc>
                <a:tc>
                  <a:txBody>
                    <a:bodyPr/>
                    <a:lstStyle/>
                    <a:p>
                      <a:r>
                        <a:rPr lang="en-US" dirty="0"/>
                        <a:t>Immunization administration by intramuscular injection of severe acute respiratory syndrome coronavirus 2 (SARS-CoV-2) (coronavirus disease [COVID-19]) vaccine, mRNA-LNP, spike protein, bivalent, preservative free, 50 mcg/0.5 mL dosage, </a:t>
                      </a:r>
                      <a:r>
                        <a:rPr lang="en-US" b="1" u="sng" dirty="0">
                          <a:solidFill>
                            <a:srgbClr val="C00000"/>
                          </a:solidFill>
                        </a:rPr>
                        <a:t>additional</a:t>
                      </a:r>
                      <a:r>
                        <a:rPr lang="en-US" dirty="0"/>
                        <a:t> dose.</a:t>
                      </a:r>
                    </a:p>
                  </a:txBody>
                  <a:tcPr/>
                </a:tc>
                <a:extLst>
                  <a:ext uri="{0D108BD9-81ED-4DB2-BD59-A6C34878D82A}">
                    <a16:rowId xmlns:a16="http://schemas.microsoft.com/office/drawing/2014/main" val="4285754750"/>
                  </a:ext>
                </a:extLst>
              </a:tr>
              <a:tr h="370840">
                <a:tc>
                  <a:txBody>
                    <a:bodyPr/>
                    <a:lstStyle/>
                    <a:p>
                      <a:r>
                        <a:rPr lang="en-US" dirty="0"/>
                        <a:t>91316</a:t>
                      </a:r>
                    </a:p>
                  </a:txBody>
                  <a:tcPr/>
                </a:tc>
                <a:tc>
                  <a:txBody>
                    <a:bodyPr/>
                    <a:lstStyle/>
                    <a:p>
                      <a:r>
                        <a:rPr lang="en-US" dirty="0"/>
                        <a:t>Severe acute respiratory syndrome coronavirus 2 (SARS-CoV-2) (coronavirus disease [COVID-19]) vaccine, mRNA-LNP, spike protein, bivalent, preservative free, 10 mcg/0.2 mL dosage, for intramuscular use.</a:t>
                      </a:r>
                    </a:p>
                  </a:txBody>
                  <a:tcPr/>
                </a:tc>
                <a:extLst>
                  <a:ext uri="{0D108BD9-81ED-4DB2-BD59-A6C34878D82A}">
                    <a16:rowId xmlns:a16="http://schemas.microsoft.com/office/drawing/2014/main" val="2702425384"/>
                  </a:ext>
                </a:extLst>
              </a:tr>
              <a:tr h="370840">
                <a:tc>
                  <a:txBody>
                    <a:bodyPr/>
                    <a:lstStyle/>
                    <a:p>
                      <a:r>
                        <a:rPr lang="en-US" dirty="0"/>
                        <a:t>0164A</a:t>
                      </a:r>
                    </a:p>
                  </a:txBody>
                  <a:tcPr/>
                </a:tc>
                <a:tc>
                  <a:txBody>
                    <a:bodyPr/>
                    <a:lstStyle/>
                    <a:p>
                      <a:r>
                        <a:rPr lang="en-US" dirty="0"/>
                        <a:t>Immunization administration by intramuscular injection of severe acute respiratory syndrome coronavirus 2 (SARS-CoV-2) (coronavirus disease [COVID-19]) vaccine, mRNA-LNP, spike protein, bivalent, preservative free, 10 mcg/0.2 mL dosage, </a:t>
                      </a:r>
                      <a:r>
                        <a:rPr lang="en-US" b="1" u="sng" dirty="0">
                          <a:solidFill>
                            <a:srgbClr val="C00000"/>
                          </a:solidFill>
                        </a:rPr>
                        <a:t>additional</a:t>
                      </a:r>
                      <a:r>
                        <a:rPr lang="en-US" dirty="0"/>
                        <a:t> dose.</a:t>
                      </a:r>
                    </a:p>
                  </a:txBody>
                  <a:tcPr/>
                </a:tc>
                <a:extLst>
                  <a:ext uri="{0D108BD9-81ED-4DB2-BD59-A6C34878D82A}">
                    <a16:rowId xmlns:a16="http://schemas.microsoft.com/office/drawing/2014/main" val="2356974814"/>
                  </a:ext>
                </a:extLst>
              </a:tr>
            </a:tbl>
          </a:graphicData>
        </a:graphic>
      </p:graphicFrame>
    </p:spTree>
    <p:extLst>
      <p:ext uri="{BB962C8B-B14F-4D97-AF65-F5344CB8AC3E}">
        <p14:creationId xmlns:p14="http://schemas.microsoft.com/office/powerpoint/2010/main" val="298257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Bivalent Vaccine Code Updates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2845762104"/>
              </p:ext>
            </p:extLst>
          </p:nvPr>
        </p:nvGraphicFramePr>
        <p:xfrm>
          <a:off x="838200" y="1038225"/>
          <a:ext cx="10515600" cy="429768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91314</a:t>
                      </a:r>
                    </a:p>
                  </a:txBody>
                  <a:tcPr/>
                </a:tc>
                <a:tc>
                  <a:txBody>
                    <a:bodyPr/>
                    <a:lstStyle/>
                    <a:p>
                      <a:r>
                        <a:rPr lang="en-US" dirty="0"/>
                        <a:t>Severe acute respiratory syndrome coronavirus 2 (SARS-CoV-2) (coronavirus disease [COVID-19]) vaccine, mRNA-LNP, spike protein, bivalent, preservative free, 25 mcg/0.25 mL dosage, for intramuscular use.</a:t>
                      </a:r>
                    </a:p>
                  </a:txBody>
                  <a:tcPr/>
                </a:tc>
                <a:extLst>
                  <a:ext uri="{0D108BD9-81ED-4DB2-BD59-A6C34878D82A}">
                    <a16:rowId xmlns:a16="http://schemas.microsoft.com/office/drawing/2014/main" val="2746742045"/>
                  </a:ext>
                </a:extLst>
              </a:tr>
              <a:tr h="370840">
                <a:tc>
                  <a:txBody>
                    <a:bodyPr/>
                    <a:lstStyle/>
                    <a:p>
                      <a:r>
                        <a:rPr lang="en-US" dirty="0"/>
                        <a:t>0141A</a:t>
                      </a:r>
                    </a:p>
                  </a:txBody>
                  <a:tcPr/>
                </a:tc>
                <a:tc>
                  <a:txBody>
                    <a:bodyPr/>
                    <a:lstStyle/>
                    <a:p>
                      <a:r>
                        <a:rPr lang="en-US" dirty="0"/>
                        <a:t>Immunization administration by intramuscular injection of severe acute respiratory syndrome coronavirus 2 (SARS-CoV-2) (coronavirus disease [COVID-19]) vaccine, mRNA-LNP, spike protein, bivalent, preservative free, 25 mcg/0.25 mL dosage, first dose.</a:t>
                      </a:r>
                    </a:p>
                  </a:txBody>
                  <a:tcPr/>
                </a:tc>
                <a:extLst>
                  <a:ext uri="{0D108BD9-81ED-4DB2-BD59-A6C34878D82A}">
                    <a16:rowId xmlns:a16="http://schemas.microsoft.com/office/drawing/2014/main" val="4285754750"/>
                  </a:ext>
                </a:extLst>
              </a:tr>
              <a:tr h="370840">
                <a:tc>
                  <a:txBody>
                    <a:bodyPr/>
                    <a:lstStyle/>
                    <a:p>
                      <a:r>
                        <a:rPr lang="en-US" dirty="0"/>
                        <a:t>0142A</a:t>
                      </a:r>
                    </a:p>
                  </a:txBody>
                  <a:tcPr/>
                </a:tc>
                <a:tc>
                  <a:txBody>
                    <a:bodyPr/>
                    <a:lstStyle/>
                    <a:p>
                      <a:r>
                        <a:rPr lang="en-US" sz="1800" b="0" kern="1200" dirty="0">
                          <a:solidFill>
                            <a:schemeClr val="dk1"/>
                          </a:solidFill>
                          <a:effectLst/>
                          <a:latin typeface="+mn-lt"/>
                          <a:ea typeface="+mn-ea"/>
                          <a:cs typeface="+mn-cs"/>
                        </a:rPr>
                        <a:t>Immunization administration by intramuscular injection of severe acute respiratory syndrome coronavirus 2 (SARS-CoV-2) (coronavirus disease [COVID-19]) vaccine, mRNA-LNP, spike protein, bivalent, preservative free, 25 mcg/0.25 mL dosage, second dose.</a:t>
                      </a:r>
                    </a:p>
                  </a:txBody>
                  <a:tcPr/>
                </a:tc>
                <a:extLst>
                  <a:ext uri="{0D108BD9-81ED-4DB2-BD59-A6C34878D82A}">
                    <a16:rowId xmlns:a16="http://schemas.microsoft.com/office/drawing/2014/main" val="2702425384"/>
                  </a:ext>
                </a:extLst>
              </a:tr>
              <a:tr h="370840">
                <a:tc>
                  <a:txBody>
                    <a:bodyPr/>
                    <a:lstStyle/>
                    <a:p>
                      <a:r>
                        <a:rPr lang="en-US" dirty="0"/>
                        <a:t>0144A</a:t>
                      </a:r>
                    </a:p>
                  </a:txBody>
                  <a:tcPr/>
                </a:tc>
                <a:tc>
                  <a:txBody>
                    <a:bodyPr/>
                    <a:lstStyle/>
                    <a:p>
                      <a:r>
                        <a:rPr lang="en-US" sz="1800" b="0" kern="1200" dirty="0">
                          <a:solidFill>
                            <a:schemeClr val="dk1"/>
                          </a:solidFill>
                          <a:effectLst/>
                          <a:latin typeface="+mn-lt"/>
                          <a:ea typeface="+mn-ea"/>
                          <a:cs typeface="+mn-cs"/>
                        </a:rPr>
                        <a:t>Immunization administration by intramuscular injection of severe acute respiratory syndrome coronavirus 2 (SARS-CoV-2) (coronavirus disease [COVID-19]) vaccine, mRNA-LNP, spike protein, bivalent, preservative free, 25 mcg/0.25 mL dosage, </a:t>
                      </a:r>
                      <a:r>
                        <a:rPr lang="en-US" sz="1800" b="1" u="sng" kern="1200" dirty="0">
                          <a:solidFill>
                            <a:srgbClr val="C00000"/>
                          </a:solidFill>
                          <a:effectLst/>
                          <a:latin typeface="+mn-lt"/>
                          <a:ea typeface="+mn-ea"/>
                          <a:cs typeface="+mn-cs"/>
                        </a:rPr>
                        <a:t>additional</a:t>
                      </a:r>
                      <a:r>
                        <a:rPr lang="en-US" sz="1800" b="0" kern="1200" dirty="0">
                          <a:solidFill>
                            <a:schemeClr val="dk1"/>
                          </a:solidFill>
                          <a:effectLst/>
                          <a:latin typeface="+mn-lt"/>
                          <a:ea typeface="+mn-ea"/>
                          <a:cs typeface="+mn-cs"/>
                        </a:rPr>
                        <a:t> dose.</a:t>
                      </a:r>
                    </a:p>
                  </a:txBody>
                  <a:tcPr/>
                </a:tc>
                <a:extLst>
                  <a:ext uri="{0D108BD9-81ED-4DB2-BD59-A6C34878D82A}">
                    <a16:rowId xmlns:a16="http://schemas.microsoft.com/office/drawing/2014/main" val="2356974814"/>
                  </a:ext>
                </a:extLst>
              </a:tr>
            </a:tbl>
          </a:graphicData>
        </a:graphic>
      </p:graphicFrame>
    </p:spTree>
    <p:extLst>
      <p:ext uri="{BB962C8B-B14F-4D97-AF65-F5344CB8AC3E}">
        <p14:creationId xmlns:p14="http://schemas.microsoft.com/office/powerpoint/2010/main" val="197110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Bivalent Vaccine Code Updates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139274048"/>
              </p:ext>
            </p:extLst>
          </p:nvPr>
        </p:nvGraphicFramePr>
        <p:xfrm>
          <a:off x="838200" y="1038225"/>
          <a:ext cx="10515600" cy="3931920"/>
        </p:xfrm>
        <a:graphic>
          <a:graphicData uri="http://schemas.openxmlformats.org/drawingml/2006/table">
            <a:tbl>
              <a:tblPr firstRow="1" bandRow="1">
                <a:tableStyleId>{5C22544A-7EE6-4342-B048-85BDC9FD1C3A}</a:tableStyleId>
              </a:tblPr>
              <a:tblGrid>
                <a:gridCol w="898133">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dirty="0"/>
                        <a:t>91315</a:t>
                      </a:r>
                    </a:p>
                  </a:txBody>
                  <a:tcPr/>
                </a:tc>
                <a:tc>
                  <a:txBody>
                    <a:bodyPr/>
                    <a:lstStyle/>
                    <a:p>
                      <a:r>
                        <a:rPr lang="en-US" dirty="0"/>
                        <a:t>Severe acute respiratory syndrome coronavirus 2 (SARS-CoV-2) (coronavirus disease [COVID-19]) vaccine, mRNA-LNP, bivalent spike protein, preservative free, 10 mcg/0.2 mL dosage, diluent </a:t>
                      </a:r>
                      <a:r>
                        <a:rPr lang="en-US"/>
                        <a:t>reconstituted, tris-sucrose formulation, for intramuscular use.</a:t>
                      </a:r>
                      <a:endParaRPr lang="en-US" dirty="0"/>
                    </a:p>
                  </a:txBody>
                  <a:tcPr/>
                </a:tc>
                <a:extLst>
                  <a:ext uri="{0D108BD9-81ED-4DB2-BD59-A6C34878D82A}">
                    <a16:rowId xmlns:a16="http://schemas.microsoft.com/office/drawing/2014/main" val="2746742045"/>
                  </a:ext>
                </a:extLst>
              </a:tr>
              <a:tr h="370840">
                <a:tc>
                  <a:txBody>
                    <a:bodyPr/>
                    <a:lstStyle/>
                    <a:p>
                      <a:r>
                        <a:rPr lang="en-US" dirty="0"/>
                        <a:t>0151A</a:t>
                      </a:r>
                    </a:p>
                  </a:txBody>
                  <a:tcPr/>
                </a:tc>
                <a:tc>
                  <a:txBody>
                    <a:bodyPr/>
                    <a:lstStyle/>
                    <a:p>
                      <a:r>
                        <a:rPr lang="en-US" dirty="0"/>
                        <a:t>Immunization administration by intramuscular injection of severe acute respiratory syndrome coronavirus 2 (SARS-CoV-2) (coronavirus disease [COVID-19]) vaccine, mRNA-LNP, bivalent spike protein, preservative free, 10 mcg/0.2 mL dosage, diluent reconstituted, tris-sucrose formulation, first dose.</a:t>
                      </a:r>
                    </a:p>
                  </a:txBody>
                  <a:tcPr/>
                </a:tc>
                <a:extLst>
                  <a:ext uri="{0D108BD9-81ED-4DB2-BD59-A6C34878D82A}">
                    <a16:rowId xmlns:a16="http://schemas.microsoft.com/office/drawing/2014/main" val="4285754750"/>
                  </a:ext>
                </a:extLst>
              </a:tr>
              <a:tr h="370840">
                <a:tc>
                  <a:txBody>
                    <a:bodyPr/>
                    <a:lstStyle/>
                    <a:p>
                      <a:r>
                        <a:rPr lang="en-US" dirty="0"/>
                        <a:t>0154A</a:t>
                      </a:r>
                    </a:p>
                  </a:txBody>
                  <a:tcPr/>
                </a:tc>
                <a:tc>
                  <a:txBody>
                    <a:bodyPr/>
                    <a:lstStyle/>
                    <a:p>
                      <a:r>
                        <a:rPr lang="en-US" dirty="0"/>
                        <a:t>Immunization administration by intramuscular injection of severe acute respiratory syndrome coronavirus 2 (SARS-CoV-2) (coronavirus disease [COVID-19]) vaccine, mRNA-LNP, bivalent spike protein, preservative free, 10 mcg/0.2 mL dosage, diluent reconstituted, tris-sucrose formulation, </a:t>
                      </a:r>
                      <a:r>
                        <a:rPr lang="en-US" b="1" u="sng" dirty="0">
                          <a:solidFill>
                            <a:srgbClr val="C00000"/>
                          </a:solidFill>
                        </a:rPr>
                        <a:t>additional</a:t>
                      </a:r>
                      <a:r>
                        <a:rPr lang="en-US" dirty="0"/>
                        <a:t> dose.</a:t>
                      </a:r>
                    </a:p>
                  </a:txBody>
                  <a:tcPr/>
                </a:tc>
                <a:extLst>
                  <a:ext uri="{0D108BD9-81ED-4DB2-BD59-A6C34878D82A}">
                    <a16:rowId xmlns:a16="http://schemas.microsoft.com/office/drawing/2014/main" val="2702425384"/>
                  </a:ext>
                </a:extLst>
              </a:tr>
            </a:tbl>
          </a:graphicData>
        </a:graphic>
      </p:graphicFrame>
    </p:spTree>
    <p:extLst>
      <p:ext uri="{BB962C8B-B14F-4D97-AF65-F5344CB8AC3E}">
        <p14:creationId xmlns:p14="http://schemas.microsoft.com/office/powerpoint/2010/main" val="3863392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9444-39E0-DD1E-C98F-AFC9AC9AE209}"/>
              </a:ext>
            </a:extLst>
          </p:cNvPr>
          <p:cNvSpPr>
            <a:spLocks noGrp="1"/>
          </p:cNvSpPr>
          <p:nvPr>
            <p:ph type="title"/>
          </p:nvPr>
        </p:nvSpPr>
        <p:spPr/>
        <p:txBody>
          <a:bodyPr/>
          <a:lstStyle/>
          <a:p>
            <a:r>
              <a:rPr lang="en-US" dirty="0"/>
              <a:t>COVID-19 Bivalent Vaccine Code Updates</a:t>
            </a:r>
          </a:p>
        </p:txBody>
      </p:sp>
      <p:graphicFrame>
        <p:nvGraphicFramePr>
          <p:cNvPr id="4" name="Table 4">
            <a:extLst>
              <a:ext uri="{FF2B5EF4-FFF2-40B4-BE49-F238E27FC236}">
                <a16:creationId xmlns:a16="http://schemas.microsoft.com/office/drawing/2014/main" id="{C86C45E1-0D2D-4F7C-2110-BDAAE824AC40}"/>
              </a:ext>
            </a:extLst>
          </p:cNvPr>
          <p:cNvGraphicFramePr>
            <a:graphicFrameLocks noGrp="1"/>
          </p:cNvGraphicFramePr>
          <p:nvPr>
            <p:ph idx="1"/>
            <p:extLst>
              <p:ext uri="{D42A27DB-BD31-4B8C-83A1-F6EECF244321}">
                <p14:modId xmlns:p14="http://schemas.microsoft.com/office/powerpoint/2010/main" val="2661949880"/>
              </p:ext>
            </p:extLst>
          </p:nvPr>
        </p:nvGraphicFramePr>
        <p:xfrm>
          <a:off x="838200" y="1038225"/>
          <a:ext cx="10855336" cy="4485640"/>
        </p:xfrm>
        <a:graphic>
          <a:graphicData uri="http://schemas.openxmlformats.org/drawingml/2006/table">
            <a:tbl>
              <a:tblPr firstRow="1" bandRow="1">
                <a:tableStyleId>{5C22544A-7EE6-4342-B048-85BDC9FD1C3A}</a:tableStyleId>
              </a:tblPr>
              <a:tblGrid>
                <a:gridCol w="1237869">
                  <a:extLst>
                    <a:ext uri="{9D8B030D-6E8A-4147-A177-3AD203B41FA5}">
                      <a16:colId xmlns:a16="http://schemas.microsoft.com/office/drawing/2014/main" val="3531049420"/>
                    </a:ext>
                  </a:extLst>
                </a:gridCol>
                <a:gridCol w="9617467">
                  <a:extLst>
                    <a:ext uri="{9D8B030D-6E8A-4147-A177-3AD203B41FA5}">
                      <a16:colId xmlns:a16="http://schemas.microsoft.com/office/drawing/2014/main" val="427205657"/>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491908702"/>
                  </a:ext>
                </a:extLst>
              </a:tr>
              <a:tr h="370840">
                <a:tc>
                  <a:txBody>
                    <a:bodyPr/>
                    <a:lstStyle/>
                    <a:p>
                      <a:r>
                        <a:rPr lang="en-US" sz="1600" dirty="0"/>
                        <a:t>91317</a:t>
                      </a:r>
                    </a:p>
                  </a:txBody>
                  <a:tcPr/>
                </a:tc>
                <a:tc>
                  <a:txBody>
                    <a:bodyPr/>
                    <a:lstStyle/>
                    <a:p>
                      <a:r>
                        <a:rPr lang="en-US" sz="1600" dirty="0"/>
                        <a:t>Severe acute respiratory syndrome coronavirus 2 (SARS-CoV-2) (coronavirus disease [COVID-19]) vaccine, mRNA-LNP, bivalent spike protein, preservative free, 3 mcg/0.2 mL dosage, diluent reconstituted, tris-sucrose </a:t>
                      </a:r>
                      <a:r>
                        <a:rPr lang="en-US" sz="1600"/>
                        <a:t>formulation, for intramuscular use.</a:t>
                      </a:r>
                      <a:endParaRPr lang="en-US" sz="1600" dirty="0"/>
                    </a:p>
                  </a:txBody>
                  <a:tcPr/>
                </a:tc>
                <a:extLst>
                  <a:ext uri="{0D108BD9-81ED-4DB2-BD59-A6C34878D82A}">
                    <a16:rowId xmlns:a16="http://schemas.microsoft.com/office/drawing/2014/main" val="2746742045"/>
                  </a:ext>
                </a:extLst>
              </a:tr>
              <a:tr h="370840">
                <a:tc>
                  <a:txBody>
                    <a:bodyPr/>
                    <a:lstStyle/>
                    <a:p>
                      <a:r>
                        <a:rPr lang="en-US" sz="1600" dirty="0"/>
                        <a:t>0171A</a:t>
                      </a:r>
                    </a:p>
                  </a:txBody>
                  <a:tcPr/>
                </a:tc>
                <a:tc>
                  <a:txBody>
                    <a:bodyPr/>
                    <a:lstStyle/>
                    <a:p>
                      <a:r>
                        <a:rPr lang="en-US" sz="1600" dirty="0"/>
                        <a:t>Immunization administration by intramuscular injection of severe acute respiratory syndrome coronavirus 2 (SARS-CoV-2) (coronavirus disease [COVID-19]) vaccine, mRNA-LNP, bivalent spike protein, preservative free, 3 mcg/0.2 mL dosage, diluent reconstituted, tris-sucrose formulation, first dose.</a:t>
                      </a:r>
                    </a:p>
                  </a:txBody>
                  <a:tcPr/>
                </a:tc>
                <a:extLst>
                  <a:ext uri="{0D108BD9-81ED-4DB2-BD59-A6C34878D82A}">
                    <a16:rowId xmlns:a16="http://schemas.microsoft.com/office/drawing/2014/main" val="4285754750"/>
                  </a:ext>
                </a:extLst>
              </a:tr>
              <a:tr h="370840">
                <a:tc>
                  <a:txBody>
                    <a:bodyPr/>
                    <a:lstStyle/>
                    <a:p>
                      <a:r>
                        <a:rPr lang="en-US" sz="1600" dirty="0"/>
                        <a:t>0172A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Immunization administration by intramuscular injection of severe acute respiratory syndrome coronavirus 2 (SARS-CoV-2) (coronavirus disease [COVID-19]) vaccine, mRNA-LNP, bivalent spike protein, preservative free, 3 mcg/0.2 mL dosage, diluent reconstituted, tris-sucrose formulation, second dose.</a:t>
                      </a:r>
                    </a:p>
                  </a:txBody>
                  <a:tcPr/>
                </a:tc>
                <a:extLst>
                  <a:ext uri="{0D108BD9-81ED-4DB2-BD59-A6C34878D82A}">
                    <a16:rowId xmlns:a16="http://schemas.microsoft.com/office/drawing/2014/main" val="2702425384"/>
                  </a:ext>
                </a:extLst>
              </a:tr>
              <a:tr h="370840">
                <a:tc>
                  <a:txBody>
                    <a:bodyPr/>
                    <a:lstStyle/>
                    <a:p>
                      <a:r>
                        <a:rPr lang="en-US" sz="1600" dirty="0"/>
                        <a:t>0173A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Immunization administration by intramuscular injection of severe acute respiratory syndrome coronavirus 2 (SARS-CoV-2) (coronavirus disease [COVID-19]) vaccine, mRNA-LNP, bivalent spike protein, preservative free, 3 mcg/0.2 mL dosage, diluent reconstituted, tris-sucrose formulation, third dose.</a:t>
                      </a:r>
                    </a:p>
                  </a:txBody>
                  <a:tcPr/>
                </a:tc>
                <a:extLst>
                  <a:ext uri="{0D108BD9-81ED-4DB2-BD59-A6C34878D82A}">
                    <a16:rowId xmlns:a16="http://schemas.microsoft.com/office/drawing/2014/main" val="2356974814"/>
                  </a:ext>
                </a:extLst>
              </a:tr>
              <a:tr h="370840">
                <a:tc>
                  <a:txBody>
                    <a:bodyPr/>
                    <a:lstStyle/>
                    <a:p>
                      <a:r>
                        <a:rPr lang="en-US" sz="1600" dirty="0"/>
                        <a:t>0174A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Immunization administration by intramuscular injection of severe acute respiratory syndrome coronavirus 2 (SARS-CoV-2) (coronavirus disease [COVID-19]) vaccine, mRNA-LNP, bivalent spike protein, preservative free, 3 mcg/0.2 mL dosage, diluent reconstituted, tris-sucrose formulation, additional dose.</a:t>
                      </a:r>
                    </a:p>
                  </a:txBody>
                  <a:tcPr/>
                </a:tc>
                <a:extLst>
                  <a:ext uri="{0D108BD9-81ED-4DB2-BD59-A6C34878D82A}">
                    <a16:rowId xmlns:a16="http://schemas.microsoft.com/office/drawing/2014/main" val="1934694710"/>
                  </a:ext>
                </a:extLst>
              </a:tr>
            </a:tbl>
          </a:graphicData>
        </a:graphic>
      </p:graphicFrame>
    </p:spTree>
    <p:extLst>
      <p:ext uri="{BB962C8B-B14F-4D97-AF65-F5344CB8AC3E}">
        <p14:creationId xmlns:p14="http://schemas.microsoft.com/office/powerpoint/2010/main" val="309639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COVID-19 Monoclonal Antibody Therapy</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a:xfrm>
            <a:off x="838200" y="1038226"/>
            <a:ext cx="6631745" cy="4947904"/>
          </a:xfrm>
        </p:spPr>
        <p:txBody>
          <a:bodyPr vert="horz" lIns="0" tIns="45720" rIns="91440" bIns="45720" rtlCol="0" anchor="t">
            <a:noAutofit/>
          </a:bodyPr>
          <a:lstStyle/>
          <a:p>
            <a:pPr marL="342900" indent="-342900">
              <a:buFont typeface="Arial" panose="020B0604020202020204" pitchFamily="34" charset="0"/>
              <a:buChar char="•"/>
            </a:pPr>
            <a:r>
              <a:rPr lang="en-US" dirty="0"/>
              <a:t>Actemra® (tocilizumab) allowed for hospitalized adult patients with COVID-19:</a:t>
            </a:r>
          </a:p>
          <a:p>
            <a:pPr marL="800100" lvl="1" indent="-342900">
              <a:buFont typeface="Arial" panose="020B0604020202020204" pitchFamily="34" charset="0"/>
              <a:buChar char="•"/>
            </a:pPr>
            <a:r>
              <a:rPr lang="en-US" dirty="0"/>
              <a:t>On systemic corticosteroids.</a:t>
            </a:r>
            <a:endParaRPr lang="en-US" dirty="0">
              <a:cs typeface="Calibri"/>
            </a:endParaRPr>
          </a:p>
          <a:p>
            <a:pPr marL="800100" lvl="1" indent="-342900">
              <a:buFont typeface="Arial" panose="020B0604020202020204" pitchFamily="34" charset="0"/>
              <a:buChar char="•"/>
            </a:pPr>
            <a:r>
              <a:rPr lang="en-US" dirty="0"/>
              <a:t>Require supplemental oxygen. </a:t>
            </a:r>
            <a:endParaRPr lang="en-US" dirty="0">
              <a:cs typeface="Calibri" panose="020F0502020204030204"/>
            </a:endParaRPr>
          </a:p>
          <a:p>
            <a:pPr marL="800100" lvl="1" indent="-342900">
              <a:buFont typeface="Arial" panose="020B0604020202020204" pitchFamily="34" charset="0"/>
              <a:buChar char="•"/>
            </a:pPr>
            <a:r>
              <a:rPr lang="en-US" dirty="0"/>
              <a:t>Non-invasive or invasive mechanical ventilation. </a:t>
            </a:r>
            <a:endParaRPr lang="en-US" dirty="0">
              <a:cs typeface="Calibri" panose="020F0502020204030204"/>
            </a:endParaRPr>
          </a:p>
          <a:p>
            <a:pPr marL="800100" lvl="1" indent="-342900">
              <a:buFont typeface="Arial" panose="020B0604020202020204" pitchFamily="34" charset="0"/>
              <a:buChar char="•"/>
            </a:pPr>
            <a:r>
              <a:rPr lang="en-US" dirty="0"/>
              <a:t>Extracorporeal membrane oxygenation (ECMO).</a:t>
            </a:r>
            <a:endParaRPr lang="en-US" dirty="0">
              <a:cs typeface="Calibri" panose="020F0502020204030204"/>
            </a:endParaRPr>
          </a:p>
          <a:p>
            <a:pPr marL="342900" indent="-342900">
              <a:buFont typeface="Arial" panose="020B0604020202020204" pitchFamily="34" charset="0"/>
              <a:buChar char="•"/>
            </a:pPr>
            <a:r>
              <a:rPr lang="en-US" dirty="0"/>
              <a:t>Will be covered until January of the year following the year the EUA ends.</a:t>
            </a:r>
            <a:endParaRPr lang="en-US" dirty="0">
              <a:cs typeface="Calibri"/>
            </a:endParaRPr>
          </a:p>
          <a:p>
            <a:pPr marL="342900" indent="-342900">
              <a:buFont typeface="Arial" panose="020B0604020202020204" pitchFamily="34" charset="0"/>
              <a:buChar char="•"/>
            </a:pPr>
            <a:r>
              <a:rPr lang="en-US" dirty="0"/>
              <a:t>If EUAs are reinstated for other monoclonal antibodies, then will be covered similar to administration of other complex biologicals.</a:t>
            </a:r>
            <a:endParaRPr lang="en-US" dirty="0">
              <a:cs typeface="Calibri"/>
            </a:endParaRPr>
          </a:p>
          <a:p>
            <a:pPr marL="342900" indent="-342900">
              <a:buFont typeface="Arial" panose="020B0604020202020204" pitchFamily="34" charset="0"/>
              <a:buChar char="•"/>
            </a:pPr>
            <a:r>
              <a:rPr lang="en-US" dirty="0"/>
              <a:t>Pre-Exposure Prophylaxis (PEP) reimbursed under preventive vaccine benefit.</a:t>
            </a:r>
            <a:endParaRPr lang="en-US" dirty="0">
              <a:cs typeface="Calibri" panose="020F0502020204030204"/>
            </a:endParaRPr>
          </a:p>
          <a:p>
            <a:endParaRPr lang="en-US" dirty="0"/>
          </a:p>
        </p:txBody>
      </p:sp>
      <p:pic>
        <p:nvPicPr>
          <p:cNvPr id="6" name="Picture 5" descr="A picture containing clothing, person, human face, indoor&#10;&#10;Description automatically generated">
            <a:extLst>
              <a:ext uri="{FF2B5EF4-FFF2-40B4-BE49-F238E27FC236}">
                <a16:creationId xmlns:a16="http://schemas.microsoft.com/office/drawing/2014/main" id="{02B334F9-DEAA-4FBB-7DA1-505E98FE2009}"/>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r="10621"/>
          <a:stretch/>
        </p:blipFill>
        <p:spPr>
          <a:xfrm>
            <a:off x="7934179" y="955048"/>
            <a:ext cx="3559126" cy="4947904"/>
          </a:xfrm>
          <a:prstGeom prst="rect">
            <a:avLst/>
          </a:prstGeom>
        </p:spPr>
      </p:pic>
    </p:spTree>
    <p:extLst>
      <p:ext uri="{BB962C8B-B14F-4D97-AF65-F5344CB8AC3E}">
        <p14:creationId xmlns:p14="http://schemas.microsoft.com/office/powerpoint/2010/main" val="1716849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a:xfrm>
            <a:off x="838200" y="365126"/>
            <a:ext cx="10515600" cy="420624"/>
          </a:xfrm>
        </p:spPr>
        <p:txBody>
          <a:bodyPr anchor="ctr">
            <a:normAutofit/>
          </a:bodyPr>
          <a:lstStyle/>
          <a:p>
            <a:r>
              <a:rPr lang="en-US" sz="2400"/>
              <a:t>Other Treatments </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a:xfrm>
            <a:off x="838199" y="1047751"/>
            <a:ext cx="10515600" cy="4938380"/>
          </a:xfrm>
        </p:spPr>
        <p:txBody>
          <a:bodyPr vert="horz" lIns="0" tIns="45720" rIns="91440" bIns="45720" rtlCol="0" anchor="t">
            <a:normAutofit/>
          </a:bodyPr>
          <a:lstStyle/>
          <a:p>
            <a:pPr marL="342900" indent="-342900">
              <a:buFont typeface="Arial" panose="020B0604020202020204" pitchFamily="34" charset="0"/>
              <a:buChar char="•"/>
            </a:pPr>
            <a:r>
              <a:rPr lang="en-US" dirty="0"/>
              <a:t>COVID-19 Oral Antivirals have been procured by the U.S. Government (USG) and provided to pharmacies.</a:t>
            </a:r>
          </a:p>
          <a:p>
            <a:pPr marL="800100" lvl="1" indent="-342900">
              <a:buFont typeface="Arial" panose="020B0604020202020204" pitchFamily="34" charset="0"/>
              <a:buChar char="•"/>
            </a:pPr>
            <a:r>
              <a:rPr lang="en-US" sz="2200" dirty="0"/>
              <a:t>USG to continue this procurement process.</a:t>
            </a:r>
            <a:endParaRPr lang="en-US" sz="2200" dirty="0">
              <a:cs typeface="Calibri"/>
            </a:endParaRPr>
          </a:p>
          <a:p>
            <a:pPr marL="800100" lvl="1" indent="-342900">
              <a:buFont typeface="Arial" panose="020B0604020202020204" pitchFamily="34" charset="0"/>
              <a:buChar char="•"/>
            </a:pPr>
            <a:r>
              <a:rPr lang="en-US" sz="2200" dirty="0"/>
              <a:t>After procurement period, antivirals must be covered by Medicare Part D through 2024.</a:t>
            </a:r>
            <a:endParaRPr lang="en-US" sz="2200" dirty="0">
              <a:cs typeface="Calibri"/>
            </a:endParaRPr>
          </a:p>
          <a:p>
            <a:pPr marL="342900" indent="-342900">
              <a:buFont typeface="Arial" panose="020B0604020202020204" pitchFamily="34" charset="0"/>
              <a:buChar char="•"/>
            </a:pPr>
            <a:r>
              <a:rPr lang="en-US" dirty="0" err="1"/>
              <a:t>Veklury</a:t>
            </a:r>
            <a:r>
              <a:rPr lang="en-US" dirty="0"/>
              <a:t>™ (remdesivir) wasn’t procured by the USG, so continues to be covered under Medicare Part B until EUA revoked.</a:t>
            </a:r>
            <a:endParaRPr lang="en-US" dirty="0">
              <a:cs typeface="Calibri"/>
            </a:endParaRPr>
          </a:p>
          <a:p>
            <a:pPr marL="342900" indent="-342900">
              <a:buFont typeface="Arial" panose="020B0604020202020204" pitchFamily="34" charset="0"/>
              <a:buChar char="•"/>
            </a:pPr>
            <a:r>
              <a:rPr lang="en-US" dirty="0"/>
              <a:t>The Over-the-Counter (OTC) COVID-19 test program will end at the end of the PHE.</a:t>
            </a:r>
            <a:endParaRPr lang="en-US" dirty="0">
              <a:cs typeface="Calibri"/>
            </a:endParaRPr>
          </a:p>
          <a:p>
            <a:endParaRPr lang="en-US" dirty="0"/>
          </a:p>
        </p:txBody>
      </p:sp>
      <p:pic>
        <p:nvPicPr>
          <p:cNvPr id="1026" name="Picture 2" descr="COVID-19 Testing - Gastrointestinal Society">
            <a:extLst>
              <a:ext uri="{FF2B5EF4-FFF2-40B4-BE49-F238E27FC236}">
                <a16:creationId xmlns:a16="http://schemas.microsoft.com/office/drawing/2014/main" id="{6E1BAC60-3819-0578-99F1-E33FB1A81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05" b="28341"/>
          <a:stretch/>
        </p:blipFill>
        <p:spPr bwMode="auto">
          <a:xfrm>
            <a:off x="1892348" y="4164037"/>
            <a:ext cx="7686899" cy="182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7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Claim Submission Updates</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a:xfrm>
            <a:off x="838200" y="1038226"/>
            <a:ext cx="5664200" cy="4947904"/>
          </a:xfrm>
        </p:spPr>
        <p:txBody>
          <a:bodyPr vert="horz" lIns="0" tIns="45720" rIns="91440" bIns="45720" rtlCol="0" anchor="t">
            <a:noAutofit/>
          </a:bodyPr>
          <a:lstStyle/>
          <a:p>
            <a:pPr marL="342900" indent="-342900">
              <a:buFont typeface="Arial" panose="020B0604020202020204" pitchFamily="34" charset="0"/>
              <a:buChar char="•"/>
            </a:pPr>
            <a:r>
              <a:rPr lang="en-US" dirty="0"/>
              <a:t>When PHE ends, the following codes become obsolete:</a:t>
            </a:r>
          </a:p>
          <a:p>
            <a:pPr marL="800100" lvl="1" indent="-342900">
              <a:buFont typeface="Arial" panose="020B0604020202020204" pitchFamily="34" charset="0"/>
              <a:buChar char="•"/>
            </a:pPr>
            <a:r>
              <a:rPr lang="en-US" dirty="0"/>
              <a:t>Condition Code DR </a:t>
            </a:r>
            <a:r>
              <a:rPr lang="en-US" i="1" dirty="0"/>
              <a:t>Disaster Related.</a:t>
            </a:r>
            <a:endParaRPr lang="en-US" dirty="0"/>
          </a:p>
          <a:p>
            <a:pPr marL="800100" lvl="1" indent="-342900">
              <a:buFont typeface="Arial" panose="020B0604020202020204" pitchFamily="34" charset="0"/>
              <a:buChar char="•"/>
            </a:pPr>
            <a:r>
              <a:rPr lang="en-US" dirty="0"/>
              <a:t>Modifier CR </a:t>
            </a:r>
            <a:r>
              <a:rPr lang="en-US" i="1" dirty="0"/>
              <a:t>Catastrophe/Disaster Related.</a:t>
            </a:r>
            <a:endParaRPr lang="en-US" i="1" dirty="0">
              <a:cs typeface="Calibri"/>
            </a:endParaRPr>
          </a:p>
          <a:p>
            <a:pPr marL="342900" indent="-342900">
              <a:buFont typeface="Arial" panose="020B0604020202020204" pitchFamily="34" charset="0"/>
              <a:buChar char="•"/>
            </a:pPr>
            <a:r>
              <a:rPr lang="en-US" dirty="0"/>
              <a:t>If you’re in a different PHE, then condition code DR &amp; modifier CR may be used.</a:t>
            </a:r>
            <a:endParaRPr lang="en-US" dirty="0">
              <a:cs typeface="Calibri"/>
            </a:endParaRPr>
          </a:p>
          <a:p>
            <a:pPr marL="800100" lvl="1"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953E893-8FF3-4FD2-5F7F-606E6CD32B8D}"/>
              </a:ext>
            </a:extLst>
          </p:cNvPr>
          <p:cNvPicPr>
            <a:picLocks noChangeAspect="1"/>
          </p:cNvPicPr>
          <p:nvPr/>
        </p:nvPicPr>
        <p:blipFill>
          <a:blip r:embed="rId2"/>
          <a:stretch>
            <a:fillRect/>
          </a:stretch>
        </p:blipFill>
        <p:spPr>
          <a:xfrm>
            <a:off x="6881721" y="1667189"/>
            <a:ext cx="4573679" cy="3523622"/>
          </a:xfrm>
          <a:prstGeom prst="rect">
            <a:avLst/>
          </a:prstGeom>
        </p:spPr>
      </p:pic>
    </p:spTree>
    <p:extLst>
      <p:ext uri="{BB962C8B-B14F-4D97-AF65-F5344CB8AC3E}">
        <p14:creationId xmlns:p14="http://schemas.microsoft.com/office/powerpoint/2010/main" val="373570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Payment Updates - Hospital</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0" tIns="45720" rIns="91440" bIns="45720" rtlCol="0" anchor="t">
            <a:noAutofit/>
          </a:bodyPr>
          <a:lstStyle/>
          <a:p>
            <a:pPr marL="342900" indent="-342900">
              <a:buFont typeface="Arial" panose="020B0604020202020204" pitchFamily="34" charset="0"/>
              <a:buChar char="•"/>
            </a:pPr>
            <a:r>
              <a:rPr lang="en-US" dirty="0"/>
              <a:t>Hospital inpatient stays will no longer have the New COVID-19 Treatment Add-on Payment (NCTAP) adjustment after 09/30/2023.</a:t>
            </a:r>
          </a:p>
          <a:p>
            <a:pPr marL="342900" indent="-342900">
              <a:buFont typeface="Arial" panose="020B0604020202020204" pitchFamily="34" charset="0"/>
              <a:buChar char="•"/>
            </a:pPr>
            <a:r>
              <a:rPr lang="en-US" dirty="0"/>
              <a:t>Hospital inpatient stays will no longer have the 20% Medicare Severity Diagnosis Related Grouping (MS-DRG) add-on.</a:t>
            </a:r>
            <a:endParaRPr lang="en-US">
              <a:cs typeface="Calibri"/>
            </a:endParaRPr>
          </a:p>
          <a:p>
            <a:pPr marL="342900" indent="-342900">
              <a:buFont typeface="Arial" panose="020B0604020202020204" pitchFamily="34" charset="0"/>
              <a:buChar char="•"/>
            </a:pPr>
            <a:r>
              <a:rPr lang="en-US" dirty="0"/>
              <a:t>Hospital outpatient claims will package drugs and treatments into the Comprehensive Ambulatory Payment Classification (C-APC) payment.</a:t>
            </a:r>
            <a:endParaRPr lang="en-US" dirty="0">
              <a:cs typeface="Calibri"/>
            </a:endParaRPr>
          </a:p>
          <a:p>
            <a:pPr marL="342900" indent="-342900">
              <a:buFont typeface="Arial" panose="020B0604020202020204" pitchFamily="34" charset="0"/>
              <a:buChar char="•"/>
            </a:pPr>
            <a:r>
              <a:rPr lang="en-US" dirty="0"/>
              <a:t>“</a:t>
            </a:r>
            <a:r>
              <a:rPr lang="en-US" i="1" dirty="0"/>
              <a:t>On January 30, 2023, the Biden Administration announced its intent to end the national emergency and public health emergency declarations on May 11, 2023, related to the COVID-19 pandemic. Section 3710 of the CARES Act directs the Secretary to increase the weighting factor of the assigned Diagnosis-Related Group (DRG) by 20 percent for an individual diagnosed with COVID-19 discharged during the COVID-19 Public Health Emergency (PHE) period.  Therefore, this 20 percent increase would not be applicable for IPPS discharges occurring on or after May 12, 2023</a:t>
            </a:r>
            <a:r>
              <a:rPr lang="en-US" dirty="0"/>
              <a:t>.”</a:t>
            </a:r>
          </a:p>
          <a:p>
            <a:pPr marL="342900" indent="-342900">
              <a:buFont typeface="Arial" panose="020B0604020202020204" pitchFamily="34" charset="0"/>
              <a:buChar char="•"/>
            </a:pPr>
            <a:r>
              <a:rPr lang="en-US" dirty="0">
                <a:hlinkClick r:id="rId3"/>
              </a:rPr>
              <a:t>https://www.cms.gov/medicare/medicare-fee-for-service-payment/acuteinpatientpps</a:t>
            </a:r>
            <a:r>
              <a:rPr lang="en-US" dirty="0"/>
              <a:t> </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0492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COVID-19 Diagnostic Testing and Reporting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Price transparency for COVID-19 testing will no longer be required.</a:t>
            </a:r>
          </a:p>
          <a:p>
            <a:pPr marL="800100" lvl="1" indent="-342900">
              <a:buFont typeface="Arial" panose="020B0604020202020204" pitchFamily="34" charset="0"/>
              <a:buChar char="•"/>
            </a:pPr>
            <a:r>
              <a:rPr lang="en-US" dirty="0"/>
              <a:t>Other price transparency laws and regulations may still apply.</a:t>
            </a:r>
            <a:endParaRPr lang="en-US" dirty="0">
              <a:cs typeface="Calibri"/>
            </a:endParaRPr>
          </a:p>
          <a:p>
            <a:pPr marL="342900" indent="-342900">
              <a:buFont typeface="Arial" panose="020B0604020202020204" pitchFamily="34" charset="0"/>
              <a:buChar char="•"/>
            </a:pPr>
            <a:r>
              <a:rPr lang="en-US" dirty="0"/>
              <a:t>All COVID-19 and related testing will require a physician or non-physician practitioner (NPP) order.</a:t>
            </a:r>
            <a:endParaRPr lang="en-US">
              <a:cs typeface="Calibri"/>
            </a:endParaRPr>
          </a:p>
          <a:p>
            <a:pPr marL="342900" indent="-342900">
              <a:buFont typeface="Arial" panose="020B0604020202020204" pitchFamily="34" charset="0"/>
              <a:buChar char="•"/>
            </a:pPr>
            <a:r>
              <a:rPr lang="en-US" dirty="0"/>
              <a:t>Current Procedural Terminology (CPT®) code 99211 </a:t>
            </a:r>
            <a:r>
              <a:rPr lang="en-US" i="1" dirty="0"/>
              <a:t>Office or other outpatient visit for the evaluation and management of an established patient that may not require the presence of a physician or other qualified health care professional</a:t>
            </a:r>
            <a:r>
              <a:rPr lang="en-US" dirty="0"/>
              <a:t> may be reported for COVID-19 specimen collection for new or established patients.</a:t>
            </a:r>
            <a:endParaRPr lang="en-US" dirty="0">
              <a:cs typeface="Calibri"/>
            </a:endParaRPr>
          </a:p>
          <a:p>
            <a:pPr marL="800100" lvl="1" indent="-342900">
              <a:buFont typeface="Arial" panose="020B0604020202020204" pitchFamily="34" charset="0"/>
              <a:buChar char="•"/>
            </a:pPr>
            <a:r>
              <a:rPr lang="en-US" dirty="0"/>
              <a:t>On May 12, provision reverses and must only use code for established patients.</a:t>
            </a:r>
            <a:endParaRPr lang="en-US" dirty="0">
              <a:cs typeface="Calibri"/>
            </a:endParaRPr>
          </a:p>
          <a:p>
            <a:pPr marL="342900" indent="-342900">
              <a:buFont typeface="Arial" panose="020B0604020202020204" pitchFamily="34" charset="0"/>
              <a:buChar char="•"/>
            </a:pPr>
            <a:r>
              <a:rPr lang="en-US" dirty="0"/>
              <a:t>Healthcare Common Procedure Coding System (HCPCS) code C9803 </a:t>
            </a:r>
            <a:r>
              <a:rPr lang="en-US" i="1" dirty="0"/>
              <a:t>Hospital outpatient clinic visit specimen collection for severe acute respiratory syndrome coronavirus 2 (SARS-CoV-2) coronavirus disease [COVID-19], any specimen source </a:t>
            </a:r>
            <a:r>
              <a:rPr lang="en-US" dirty="0"/>
              <a:t>remains active.</a:t>
            </a:r>
            <a:endParaRPr lang="en-US">
              <a:cs typeface="Calibri"/>
            </a:endParaRPr>
          </a:p>
          <a:p>
            <a:pPr marL="800100" lvl="1" indent="-342900">
              <a:buFont typeface="Arial" panose="020B0604020202020204" pitchFamily="34" charset="0"/>
              <a:buChar char="•"/>
            </a:pPr>
            <a:r>
              <a:rPr lang="en-US" dirty="0"/>
              <a:t>Payment rate of approximately $25 when reimbursed separately.</a:t>
            </a:r>
            <a:endParaRPr lang="en-US" dirty="0">
              <a:cs typeface="Calibri"/>
            </a:endParaRPr>
          </a:p>
          <a:p>
            <a:pPr marL="800100" lvl="1" indent="-342900">
              <a:buFont typeface="Arial" panose="020B0604020202020204" pitchFamily="34" charset="0"/>
              <a:buChar char="•"/>
            </a:pPr>
            <a:r>
              <a:rPr lang="en-US" dirty="0"/>
              <a:t>Watch for updates in final rule.</a:t>
            </a:r>
            <a:endParaRPr lang="en-US" dirty="0">
              <a:cs typeface="Calibri"/>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3084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Deleted Codes * No Replacement</a:t>
            </a:r>
          </a:p>
        </p:txBody>
      </p:sp>
      <p:graphicFrame>
        <p:nvGraphicFramePr>
          <p:cNvPr id="4" name="Table 4">
            <a:extLst>
              <a:ext uri="{FF2B5EF4-FFF2-40B4-BE49-F238E27FC236}">
                <a16:creationId xmlns:a16="http://schemas.microsoft.com/office/drawing/2014/main" id="{709528B0-DF54-844E-BF97-102B16E3DB06}"/>
              </a:ext>
            </a:extLst>
          </p:cNvPr>
          <p:cNvGraphicFramePr>
            <a:graphicFrameLocks noGrp="1"/>
          </p:cNvGraphicFramePr>
          <p:nvPr>
            <p:ph idx="1"/>
            <p:extLst>
              <p:ext uri="{D42A27DB-BD31-4B8C-83A1-F6EECF244321}">
                <p14:modId xmlns:p14="http://schemas.microsoft.com/office/powerpoint/2010/main" val="2580906118"/>
              </p:ext>
            </p:extLst>
          </p:nvPr>
        </p:nvGraphicFramePr>
        <p:xfrm>
          <a:off x="838200" y="1038225"/>
          <a:ext cx="10515600" cy="5486400"/>
        </p:xfrm>
        <a:graphic>
          <a:graphicData uri="http://schemas.openxmlformats.org/drawingml/2006/table">
            <a:tbl>
              <a:tblPr firstRow="1" bandRow="1">
                <a:tableStyleId>{5C22544A-7EE6-4342-B048-85BDC9FD1C3A}</a:tableStyleId>
              </a:tblPr>
              <a:tblGrid>
                <a:gridCol w="1360470">
                  <a:extLst>
                    <a:ext uri="{9D8B030D-6E8A-4147-A177-3AD203B41FA5}">
                      <a16:colId xmlns:a16="http://schemas.microsoft.com/office/drawing/2014/main" val="2459387930"/>
                    </a:ext>
                  </a:extLst>
                </a:gridCol>
                <a:gridCol w="9155130">
                  <a:extLst>
                    <a:ext uri="{9D8B030D-6E8A-4147-A177-3AD203B41FA5}">
                      <a16:colId xmlns:a16="http://schemas.microsoft.com/office/drawing/2014/main" val="3805508988"/>
                    </a:ext>
                  </a:extLst>
                </a:gridCol>
              </a:tblGrid>
              <a:tr h="370840">
                <a:tc>
                  <a:txBody>
                    <a:bodyPr/>
                    <a:lstStyle/>
                    <a:p>
                      <a:r>
                        <a:rPr lang="en-US" dirty="0"/>
                        <a:t>CPT/HCPCS Code</a:t>
                      </a:r>
                    </a:p>
                  </a:txBody>
                  <a:tcPr/>
                </a:tc>
                <a:tc>
                  <a:txBody>
                    <a:bodyPr/>
                    <a:lstStyle/>
                    <a:p>
                      <a:r>
                        <a:rPr lang="en-US" dirty="0"/>
                        <a:t>Description</a:t>
                      </a:r>
                    </a:p>
                  </a:txBody>
                  <a:tcPr/>
                </a:tc>
                <a:extLst>
                  <a:ext uri="{0D108BD9-81ED-4DB2-BD59-A6C34878D82A}">
                    <a16:rowId xmlns:a16="http://schemas.microsoft.com/office/drawing/2014/main" val="3427943810"/>
                  </a:ext>
                </a:extLst>
              </a:tr>
              <a:tr h="370840">
                <a:tc>
                  <a:txBody>
                    <a:bodyPr/>
                    <a:lstStyle/>
                    <a:p>
                      <a:r>
                        <a:rPr lang="en-US" dirty="0"/>
                        <a:t>G2023*</a:t>
                      </a:r>
                    </a:p>
                  </a:txBody>
                  <a:tcPr/>
                </a:tc>
                <a:tc>
                  <a:txBody>
                    <a:bodyPr/>
                    <a:lstStyle/>
                    <a:p>
                      <a:r>
                        <a:rPr lang="en-US" dirty="0"/>
                        <a:t>Specimen collection for severe acute respiratory syndrome coronavirus 2 (SARS-CoV-2) (coronavirus disease [COVID-19]), any specimen source.</a:t>
                      </a:r>
                    </a:p>
                  </a:txBody>
                  <a:tcPr/>
                </a:tc>
                <a:extLst>
                  <a:ext uri="{0D108BD9-81ED-4DB2-BD59-A6C34878D82A}">
                    <a16:rowId xmlns:a16="http://schemas.microsoft.com/office/drawing/2014/main" val="2756539280"/>
                  </a:ext>
                </a:extLst>
              </a:tr>
              <a:tr h="370840">
                <a:tc>
                  <a:txBody>
                    <a:bodyPr/>
                    <a:lstStyle/>
                    <a:p>
                      <a:r>
                        <a:rPr lang="en-US" dirty="0"/>
                        <a:t>G2024*</a:t>
                      </a:r>
                    </a:p>
                  </a:txBody>
                  <a:tcPr/>
                </a:tc>
                <a:tc>
                  <a:txBody>
                    <a:bodyPr/>
                    <a:lstStyle/>
                    <a:p>
                      <a:r>
                        <a:rPr lang="en-US" dirty="0"/>
                        <a:t>Specimen collection for severe acute respiratory syndrome coronavirus 2 (SARS-CoV-2) (coronavirus disease [COVID-19]) from an individual in a SNF or by a laboratory on behalf of a HHA, any specimen source.</a:t>
                      </a:r>
                    </a:p>
                  </a:txBody>
                  <a:tcPr/>
                </a:tc>
                <a:extLst>
                  <a:ext uri="{0D108BD9-81ED-4DB2-BD59-A6C34878D82A}">
                    <a16:rowId xmlns:a16="http://schemas.microsoft.com/office/drawing/2014/main" val="3714844350"/>
                  </a:ext>
                </a:extLst>
              </a:tr>
              <a:tr h="370840">
                <a:tc>
                  <a:txBody>
                    <a:bodyPr/>
                    <a:lstStyle/>
                    <a:p>
                      <a:r>
                        <a:rPr lang="en-US" dirty="0"/>
                        <a:t>U0003</a:t>
                      </a:r>
                    </a:p>
                  </a:txBody>
                  <a:tcPr/>
                </a:tc>
                <a:tc>
                  <a:txBody>
                    <a:bodyPr/>
                    <a:lstStyle/>
                    <a:p>
                      <a:r>
                        <a:rPr lang="en-US" dirty="0"/>
                        <a:t>Infectious agent detection by nucleic acid (DNA or RNA); severe acute respiratory syndrome coronavirus 2 (SARS-CoV-2) (Coronavirus disease [COVID-19]), amplified probe technique, making use of high throughput technologies as described by CMS-2020-01-R</a:t>
                      </a:r>
                    </a:p>
                  </a:txBody>
                  <a:tcPr/>
                </a:tc>
                <a:extLst>
                  <a:ext uri="{0D108BD9-81ED-4DB2-BD59-A6C34878D82A}">
                    <a16:rowId xmlns:a16="http://schemas.microsoft.com/office/drawing/2014/main" val="3290010138"/>
                  </a:ext>
                </a:extLst>
              </a:tr>
              <a:tr h="370840">
                <a:tc>
                  <a:txBody>
                    <a:bodyPr/>
                    <a:lstStyle/>
                    <a:p>
                      <a:r>
                        <a:rPr lang="en-US" dirty="0"/>
                        <a:t>U0004</a:t>
                      </a:r>
                    </a:p>
                  </a:txBody>
                  <a:tcPr/>
                </a:tc>
                <a:tc>
                  <a:txBody>
                    <a:bodyPr/>
                    <a:lstStyle/>
                    <a:p>
                      <a:r>
                        <a:rPr lang="en-US" dirty="0"/>
                        <a:t>2019-nCoV Coronavirus, SARS-CoV-2/2019-nCoV (COVID-19), any technique, multiple types or subtypes (includes all targets), non-CDC, making use of high throughput technologies as described by CMS-2020-01-R.</a:t>
                      </a:r>
                    </a:p>
                  </a:txBody>
                  <a:tcPr/>
                </a:tc>
                <a:extLst>
                  <a:ext uri="{0D108BD9-81ED-4DB2-BD59-A6C34878D82A}">
                    <a16:rowId xmlns:a16="http://schemas.microsoft.com/office/drawing/2014/main" val="1731589569"/>
                  </a:ext>
                </a:extLst>
              </a:tr>
              <a:tr h="370840">
                <a:tc>
                  <a:txBody>
                    <a:bodyPr/>
                    <a:lstStyle/>
                    <a:p>
                      <a:r>
                        <a:rPr lang="en-US" dirty="0"/>
                        <a:t>U0005*</a:t>
                      </a:r>
                    </a:p>
                  </a:txBody>
                  <a:tcPr/>
                </a:tc>
                <a:tc>
                  <a:txBody>
                    <a:bodyPr/>
                    <a:lstStyle/>
                    <a:p>
                      <a:r>
                        <a:rPr lang="en-US" dirty="0"/>
                        <a:t>Infectious agent detection by nucleic acid (DNA or RNA); Severe Acute Respiratory Syndrome Coronavirus 2 (SARS-CoV-2) (coronavirus disease [COVID-19]), amplified probe technique, CDC or non-CDC, making use of high throughput technologies, completed within 2 calendar days from date of specimen collection (List separately in addition to either HCPCS code U0003 or U0004) as described by CMS-2020-01-R2.</a:t>
                      </a:r>
                    </a:p>
                  </a:txBody>
                  <a:tcPr/>
                </a:tc>
                <a:extLst>
                  <a:ext uri="{0D108BD9-81ED-4DB2-BD59-A6C34878D82A}">
                    <a16:rowId xmlns:a16="http://schemas.microsoft.com/office/drawing/2014/main" val="1690329554"/>
                  </a:ext>
                </a:extLst>
              </a:tr>
            </a:tbl>
          </a:graphicData>
        </a:graphic>
      </p:graphicFrame>
    </p:spTree>
    <p:extLst>
      <p:ext uri="{BB962C8B-B14F-4D97-AF65-F5344CB8AC3E}">
        <p14:creationId xmlns:p14="http://schemas.microsoft.com/office/powerpoint/2010/main" val="128350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34075B-BF97-C8A0-F384-E4A24F29826E}"/>
              </a:ext>
            </a:extLst>
          </p:cNvPr>
          <p:cNvSpPr>
            <a:spLocks noGrp="1"/>
          </p:cNvSpPr>
          <p:nvPr>
            <p:ph type="body" sz="quarter" idx="24"/>
          </p:nvPr>
        </p:nvSpPr>
        <p:spPr>
          <a:xfrm>
            <a:off x="5646326" y="1155032"/>
            <a:ext cx="5764624" cy="4932947"/>
          </a:xfrm>
        </p:spPr>
        <p:txBody>
          <a:bodyPr vert="horz" lIns="0" tIns="45720" rIns="91440" bIns="45720" rtlCol="0" anchor="t">
            <a:noAutofit/>
          </a:bodyPr>
          <a:lstStyle/>
          <a:p>
            <a:pPr marL="342900" indent="-342900">
              <a:buFont typeface="Arial" panose="020B0604020202020204" pitchFamily="34" charset="0"/>
              <a:buChar char="•"/>
            </a:pPr>
            <a:r>
              <a:rPr lang="en-US" dirty="0"/>
              <a:t>Public Health Emergency (PHE) waivers and flexibilities overview and changes</a:t>
            </a:r>
            <a:endParaRPr lang="en-US" dirty="0">
              <a:cs typeface="Calibri"/>
            </a:endParaRPr>
          </a:p>
          <a:p>
            <a:pPr lvl="1">
              <a:buFont typeface="Arial" panose="020B0604020202020204" pitchFamily="34" charset="0"/>
              <a:buChar char="•"/>
            </a:pPr>
            <a:r>
              <a:rPr lang="en-US" dirty="0"/>
              <a:t>COVID-19 vaccines, treatments, and therapies</a:t>
            </a:r>
            <a:endParaRPr lang="en-US" dirty="0">
              <a:cs typeface="Calibri"/>
            </a:endParaRPr>
          </a:p>
          <a:p>
            <a:pPr lvl="1">
              <a:buFont typeface="Arial" panose="020B0604020202020204" pitchFamily="34" charset="0"/>
              <a:buChar char="•"/>
            </a:pPr>
            <a:r>
              <a:rPr lang="en-US" dirty="0">
                <a:cs typeface="Calibri"/>
              </a:rPr>
              <a:t>COVID-19 testing and reporting</a:t>
            </a:r>
          </a:p>
          <a:p>
            <a:pPr marL="342900" indent="-342900">
              <a:buFont typeface="Arial" panose="020B0604020202020204" pitchFamily="34" charset="0"/>
              <a:buChar char="•"/>
            </a:pPr>
            <a:r>
              <a:rPr lang="en-US" dirty="0"/>
              <a:t>Workforce flexibilities</a:t>
            </a:r>
            <a:endParaRPr lang="en-US" dirty="0">
              <a:cs typeface="Calibri" panose="020F0502020204030204"/>
            </a:endParaRPr>
          </a:p>
          <a:p>
            <a:pPr marL="342900" indent="-342900">
              <a:buFont typeface="Arial" panose="020B0604020202020204" pitchFamily="34" charset="0"/>
              <a:buChar char="•"/>
            </a:pPr>
            <a:r>
              <a:rPr lang="en-US" dirty="0"/>
              <a:t>The Centers for Medicare &amp; Medicaid Services (CMS) Hospitals Without Walls</a:t>
            </a:r>
            <a:endParaRPr lang="en-US" dirty="0">
              <a:cs typeface="Calibri"/>
            </a:endParaRPr>
          </a:p>
          <a:p>
            <a:pPr marL="342900" indent="-342900">
              <a:buFont typeface="Arial" panose="020B0604020202020204" pitchFamily="34" charset="0"/>
              <a:buChar char="•"/>
            </a:pPr>
            <a:r>
              <a:rPr lang="en-US" dirty="0"/>
              <a:t>Telehealth and remote services</a:t>
            </a:r>
            <a:endParaRPr lang="en-US">
              <a:cs typeface="Calibri" panose="020F0502020204030204"/>
            </a:endParaRPr>
          </a:p>
          <a:p>
            <a:pPr marL="342900" indent="-342900">
              <a:buFont typeface="Arial" panose="020B0604020202020204" pitchFamily="34" charset="0"/>
              <a:buChar char="•"/>
            </a:pPr>
            <a:r>
              <a:rPr lang="en-US" dirty="0"/>
              <a:t>Reducing administrative burden (Stark Law)</a:t>
            </a:r>
            <a:endParaRPr lang="en-US" dirty="0">
              <a:cs typeface="Calibri"/>
            </a:endParaRP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4116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3948-8089-EC29-B69B-4A66DA0141EE}"/>
              </a:ext>
            </a:extLst>
          </p:cNvPr>
          <p:cNvSpPr>
            <a:spLocks noGrp="1"/>
          </p:cNvSpPr>
          <p:nvPr>
            <p:ph type="title"/>
          </p:nvPr>
        </p:nvSpPr>
        <p:spPr/>
        <p:txBody>
          <a:bodyPr/>
          <a:lstStyle/>
          <a:p>
            <a:r>
              <a:rPr lang="en-US" dirty="0"/>
              <a:t>COVID-19 Laboratory Tests</a:t>
            </a:r>
          </a:p>
        </p:txBody>
      </p:sp>
      <p:graphicFrame>
        <p:nvGraphicFramePr>
          <p:cNvPr id="4" name="Table 4">
            <a:extLst>
              <a:ext uri="{FF2B5EF4-FFF2-40B4-BE49-F238E27FC236}">
                <a16:creationId xmlns:a16="http://schemas.microsoft.com/office/drawing/2014/main" id="{C32415E1-1EC3-DA1B-ECE2-AC006D5F8EF2}"/>
              </a:ext>
            </a:extLst>
          </p:cNvPr>
          <p:cNvGraphicFramePr>
            <a:graphicFrameLocks noGrp="1"/>
          </p:cNvGraphicFramePr>
          <p:nvPr>
            <p:ph idx="1"/>
            <p:extLst>
              <p:ext uri="{D42A27DB-BD31-4B8C-83A1-F6EECF244321}">
                <p14:modId xmlns:p14="http://schemas.microsoft.com/office/powerpoint/2010/main" val="1045223336"/>
              </p:ext>
            </p:extLst>
          </p:nvPr>
        </p:nvGraphicFramePr>
        <p:xfrm>
          <a:off x="838200" y="1038225"/>
          <a:ext cx="10515600" cy="5102993"/>
        </p:xfrm>
        <a:graphic>
          <a:graphicData uri="http://schemas.openxmlformats.org/drawingml/2006/table">
            <a:tbl>
              <a:tblPr firstRow="1" bandRow="1">
                <a:tableStyleId>{5C22544A-7EE6-4342-B048-85BDC9FD1C3A}</a:tableStyleId>
              </a:tblPr>
              <a:tblGrid>
                <a:gridCol w="1144712">
                  <a:extLst>
                    <a:ext uri="{9D8B030D-6E8A-4147-A177-3AD203B41FA5}">
                      <a16:colId xmlns:a16="http://schemas.microsoft.com/office/drawing/2014/main" val="1420183905"/>
                    </a:ext>
                  </a:extLst>
                </a:gridCol>
                <a:gridCol w="9370888">
                  <a:extLst>
                    <a:ext uri="{9D8B030D-6E8A-4147-A177-3AD203B41FA5}">
                      <a16:colId xmlns:a16="http://schemas.microsoft.com/office/drawing/2014/main" val="1311185456"/>
                    </a:ext>
                  </a:extLst>
                </a:gridCol>
              </a:tblGrid>
              <a:tr h="458742">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1935107386"/>
                  </a:ext>
                </a:extLst>
              </a:tr>
              <a:tr h="684751">
                <a:tc>
                  <a:txBody>
                    <a:bodyPr/>
                    <a:lstStyle/>
                    <a:p>
                      <a:r>
                        <a:rPr lang="en-US" dirty="0"/>
                        <a:t>86318</a:t>
                      </a:r>
                    </a:p>
                  </a:txBody>
                  <a:tcPr/>
                </a:tc>
                <a:tc>
                  <a:txBody>
                    <a:bodyPr/>
                    <a:lstStyle/>
                    <a:p>
                      <a:r>
                        <a:rPr lang="en-US" dirty="0"/>
                        <a:t>Immunoassay for infectious agent antibody(</a:t>
                      </a:r>
                      <a:r>
                        <a:rPr lang="en-US" dirty="0" err="1"/>
                        <a:t>ies</a:t>
                      </a:r>
                      <a:r>
                        <a:rPr lang="en-US" dirty="0"/>
                        <a:t>), qualitative or semiquantitative, single-step method (</a:t>
                      </a:r>
                      <a:r>
                        <a:rPr lang="en-US" dirty="0" err="1"/>
                        <a:t>eg</a:t>
                      </a:r>
                      <a:r>
                        <a:rPr lang="en-US" dirty="0"/>
                        <a:t>, reagent strip).</a:t>
                      </a:r>
                    </a:p>
                  </a:txBody>
                  <a:tcPr/>
                </a:tc>
                <a:extLst>
                  <a:ext uri="{0D108BD9-81ED-4DB2-BD59-A6C34878D82A}">
                    <a16:rowId xmlns:a16="http://schemas.microsoft.com/office/drawing/2014/main" val="2288041989"/>
                  </a:ext>
                </a:extLst>
              </a:tr>
              <a:tr h="852755">
                <a:tc>
                  <a:txBody>
                    <a:bodyPr/>
                    <a:lstStyle/>
                    <a:p>
                      <a:r>
                        <a:rPr lang="en-US" dirty="0"/>
                        <a:t>86328</a:t>
                      </a:r>
                    </a:p>
                  </a:txBody>
                  <a:tcPr/>
                </a:tc>
                <a:tc>
                  <a:txBody>
                    <a:bodyPr/>
                    <a:lstStyle/>
                    <a:p>
                      <a:r>
                        <a:rPr lang="en-US" dirty="0"/>
                        <a:t>Immunoassay for infectious agent antibody(</a:t>
                      </a:r>
                      <a:r>
                        <a:rPr lang="en-US" dirty="0" err="1"/>
                        <a:t>ies</a:t>
                      </a:r>
                      <a:r>
                        <a:rPr lang="en-US" dirty="0"/>
                        <a:t>), qualitative or semiquantitative, single-step method (</a:t>
                      </a:r>
                      <a:r>
                        <a:rPr lang="en-US" dirty="0" err="1"/>
                        <a:t>eg</a:t>
                      </a:r>
                      <a:r>
                        <a:rPr lang="en-US" dirty="0"/>
                        <a:t>, reagent strip); severe acute respiratory syndrome coronavirus 2 (SARS-CoV-2) (Coronavirus disease [COVID-19]).</a:t>
                      </a:r>
                    </a:p>
                  </a:txBody>
                  <a:tcPr/>
                </a:tc>
                <a:extLst>
                  <a:ext uri="{0D108BD9-81ED-4DB2-BD59-A6C34878D82A}">
                    <a16:rowId xmlns:a16="http://schemas.microsoft.com/office/drawing/2014/main" val="1674672259"/>
                  </a:ext>
                </a:extLst>
              </a:tr>
              <a:tr h="565079">
                <a:tc>
                  <a:txBody>
                    <a:bodyPr/>
                    <a:lstStyle/>
                    <a:p>
                      <a:r>
                        <a:rPr lang="en-US" dirty="0"/>
                        <a:t>86408</a:t>
                      </a:r>
                    </a:p>
                  </a:txBody>
                  <a:tcPr/>
                </a:tc>
                <a:tc>
                  <a:txBody>
                    <a:bodyPr/>
                    <a:lstStyle/>
                    <a:p>
                      <a:r>
                        <a:rPr lang="en-US" sz="1800" b="0" i="0" kern="1200" dirty="0">
                          <a:solidFill>
                            <a:schemeClr val="dk1"/>
                          </a:solidFill>
                          <a:effectLst/>
                          <a:latin typeface="+mn-lt"/>
                          <a:ea typeface="+mn-ea"/>
                          <a:cs typeface="+mn-cs"/>
                        </a:rPr>
                        <a:t>Neutralizing antibody, severe acute respiratory syndrome coronavirus 2 (SARS-CoV-2) (Coronavirus disease [COVID-19]); screen.</a:t>
                      </a:r>
                      <a:endParaRPr lang="en-US" dirty="0"/>
                    </a:p>
                  </a:txBody>
                  <a:tcPr/>
                </a:tc>
                <a:extLst>
                  <a:ext uri="{0D108BD9-81ED-4DB2-BD59-A6C34878D82A}">
                    <a16:rowId xmlns:a16="http://schemas.microsoft.com/office/drawing/2014/main" val="2092056436"/>
                  </a:ext>
                </a:extLst>
              </a:tr>
              <a:tr h="623642">
                <a:tc>
                  <a:txBody>
                    <a:bodyPr/>
                    <a:lstStyle/>
                    <a:p>
                      <a:r>
                        <a:rPr lang="en-US" dirty="0"/>
                        <a:t>86409</a:t>
                      </a:r>
                    </a:p>
                  </a:txBody>
                  <a:tcPr/>
                </a:tc>
                <a:tc>
                  <a:txBody>
                    <a:bodyPr/>
                    <a:lstStyle/>
                    <a:p>
                      <a:r>
                        <a:rPr lang="en-US" sz="1800" b="0" i="0" kern="1200" dirty="0">
                          <a:solidFill>
                            <a:schemeClr val="dk1"/>
                          </a:solidFill>
                          <a:effectLst/>
                          <a:latin typeface="+mn-lt"/>
                          <a:ea typeface="+mn-ea"/>
                          <a:cs typeface="+mn-cs"/>
                        </a:rPr>
                        <a:t>Neutralizing antibody, severe acute respiratory syndrome coronavirus 2 (SARS-CoV-2) (Coronavirus disease [COVID-19]); titer.</a:t>
                      </a:r>
                      <a:endParaRPr lang="en-US" dirty="0"/>
                    </a:p>
                  </a:txBody>
                  <a:tcPr/>
                </a:tc>
                <a:extLst>
                  <a:ext uri="{0D108BD9-81ED-4DB2-BD59-A6C34878D82A}">
                    <a16:rowId xmlns:a16="http://schemas.microsoft.com/office/drawing/2014/main" val="599521411"/>
                  </a:ext>
                </a:extLst>
              </a:tr>
              <a:tr h="791801">
                <a:tc>
                  <a:txBody>
                    <a:bodyPr/>
                    <a:lstStyle/>
                    <a:p>
                      <a:r>
                        <a:rPr lang="en-US" dirty="0"/>
                        <a:t>86413</a:t>
                      </a:r>
                    </a:p>
                  </a:txBody>
                  <a:tcPr/>
                </a:tc>
                <a:tc>
                  <a:txBody>
                    <a:bodyPr/>
                    <a:lstStyle/>
                    <a:p>
                      <a:r>
                        <a:rPr lang="en-US" dirty="0"/>
                        <a:t>Severe acute respiratory syndrome coronavirus 2 (SARS-CoV-2) (Coronavirus disease [COVID-19]) antibody, quantitative.</a:t>
                      </a:r>
                    </a:p>
                  </a:txBody>
                  <a:tcPr/>
                </a:tc>
                <a:extLst>
                  <a:ext uri="{0D108BD9-81ED-4DB2-BD59-A6C34878D82A}">
                    <a16:rowId xmlns:a16="http://schemas.microsoft.com/office/drawing/2014/main" val="2528316715"/>
                  </a:ext>
                </a:extLst>
              </a:tr>
              <a:tr h="791801">
                <a:tc>
                  <a:txBody>
                    <a:bodyPr/>
                    <a:lstStyle/>
                    <a:p>
                      <a:r>
                        <a:rPr lang="en-US" dirty="0"/>
                        <a:t>86769</a:t>
                      </a:r>
                    </a:p>
                  </a:txBody>
                  <a:tcPr/>
                </a:tc>
                <a:tc>
                  <a:txBody>
                    <a:bodyPr/>
                    <a:lstStyle/>
                    <a:p>
                      <a:r>
                        <a:rPr lang="en-US" dirty="0"/>
                        <a:t>Antibody; severe acute respiratory syndrome coronavirus 2 (SARS-CoV-2) (Coronavirus disease [COVID-19]).</a:t>
                      </a:r>
                    </a:p>
                  </a:txBody>
                  <a:tcPr/>
                </a:tc>
                <a:extLst>
                  <a:ext uri="{0D108BD9-81ED-4DB2-BD59-A6C34878D82A}">
                    <a16:rowId xmlns:a16="http://schemas.microsoft.com/office/drawing/2014/main" val="3279006708"/>
                  </a:ext>
                </a:extLst>
              </a:tr>
            </a:tbl>
          </a:graphicData>
        </a:graphic>
      </p:graphicFrame>
    </p:spTree>
    <p:extLst>
      <p:ext uri="{BB962C8B-B14F-4D97-AF65-F5344CB8AC3E}">
        <p14:creationId xmlns:p14="http://schemas.microsoft.com/office/powerpoint/2010/main" val="2274186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3948-8089-EC29-B69B-4A66DA0141EE}"/>
              </a:ext>
            </a:extLst>
          </p:cNvPr>
          <p:cNvSpPr>
            <a:spLocks noGrp="1"/>
          </p:cNvSpPr>
          <p:nvPr>
            <p:ph type="title"/>
          </p:nvPr>
        </p:nvSpPr>
        <p:spPr/>
        <p:txBody>
          <a:bodyPr/>
          <a:lstStyle/>
          <a:p>
            <a:r>
              <a:rPr lang="en-US" dirty="0"/>
              <a:t>COVID-19 Laboratory Tests</a:t>
            </a:r>
          </a:p>
        </p:txBody>
      </p:sp>
      <p:graphicFrame>
        <p:nvGraphicFramePr>
          <p:cNvPr id="4" name="Table 4">
            <a:extLst>
              <a:ext uri="{FF2B5EF4-FFF2-40B4-BE49-F238E27FC236}">
                <a16:creationId xmlns:a16="http://schemas.microsoft.com/office/drawing/2014/main" id="{C32415E1-1EC3-DA1B-ECE2-AC006D5F8EF2}"/>
              </a:ext>
            </a:extLst>
          </p:cNvPr>
          <p:cNvGraphicFramePr>
            <a:graphicFrameLocks noGrp="1"/>
          </p:cNvGraphicFramePr>
          <p:nvPr>
            <p:ph idx="1"/>
            <p:extLst>
              <p:ext uri="{D42A27DB-BD31-4B8C-83A1-F6EECF244321}">
                <p14:modId xmlns:p14="http://schemas.microsoft.com/office/powerpoint/2010/main" val="2979378228"/>
              </p:ext>
            </p:extLst>
          </p:nvPr>
        </p:nvGraphicFramePr>
        <p:xfrm>
          <a:off x="838200" y="785750"/>
          <a:ext cx="10515600" cy="5394960"/>
        </p:xfrm>
        <a:graphic>
          <a:graphicData uri="http://schemas.openxmlformats.org/drawingml/2006/table">
            <a:tbl>
              <a:tblPr firstRow="1" bandRow="1">
                <a:tableStyleId>{5C22544A-7EE6-4342-B048-85BDC9FD1C3A}</a:tableStyleId>
              </a:tblPr>
              <a:tblGrid>
                <a:gridCol w="1062519">
                  <a:extLst>
                    <a:ext uri="{9D8B030D-6E8A-4147-A177-3AD203B41FA5}">
                      <a16:colId xmlns:a16="http://schemas.microsoft.com/office/drawing/2014/main" val="1420183905"/>
                    </a:ext>
                  </a:extLst>
                </a:gridCol>
                <a:gridCol w="9453081">
                  <a:extLst>
                    <a:ext uri="{9D8B030D-6E8A-4147-A177-3AD203B41FA5}">
                      <a16:colId xmlns:a16="http://schemas.microsoft.com/office/drawing/2014/main" val="1311185456"/>
                    </a:ext>
                  </a:extLst>
                </a:gridCol>
              </a:tblGrid>
              <a:tr h="638156">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1935107386"/>
                  </a:ext>
                </a:extLst>
              </a:tr>
              <a:tr h="1185147">
                <a:tc>
                  <a:txBody>
                    <a:bodyPr/>
                    <a:lstStyle/>
                    <a:p>
                      <a:r>
                        <a:rPr lang="en-US" dirty="0"/>
                        <a:t>87426</a:t>
                      </a:r>
                    </a:p>
                  </a:txBody>
                  <a:tcPr/>
                </a:tc>
                <a:tc>
                  <a:txBody>
                    <a:bodyPr/>
                    <a:lstStyle/>
                    <a:p>
                      <a:r>
                        <a:rPr lang="en-US" dirty="0"/>
                        <a:t>Infectious agent antigen detection by immunoassay technique (</a:t>
                      </a:r>
                      <a:r>
                        <a:rPr lang="en-US" dirty="0" err="1"/>
                        <a:t>eg</a:t>
                      </a:r>
                      <a:r>
                        <a:rPr lang="en-US" dirty="0"/>
                        <a:t>, enzyme immunoassay [EIA], enzyme-linked immunosorbent assay [ELISA], fluorescence immunoassay [FIA], immunochemiluminometric assay [IMCA]), qualitative or semiquantitative; severe acute respiratory syndrome coronavirus (</a:t>
                      </a:r>
                      <a:r>
                        <a:rPr lang="en-US" dirty="0" err="1"/>
                        <a:t>eg</a:t>
                      </a:r>
                      <a:r>
                        <a:rPr lang="en-US" dirty="0"/>
                        <a:t>, SARS-</a:t>
                      </a:r>
                      <a:r>
                        <a:rPr lang="en-US" dirty="0" err="1"/>
                        <a:t>CoV</a:t>
                      </a:r>
                      <a:r>
                        <a:rPr lang="en-US" dirty="0"/>
                        <a:t>, SARS-CoV-2 [COVID-19]).</a:t>
                      </a:r>
                    </a:p>
                  </a:txBody>
                  <a:tcPr/>
                </a:tc>
                <a:extLst>
                  <a:ext uri="{0D108BD9-81ED-4DB2-BD59-A6C34878D82A}">
                    <a16:rowId xmlns:a16="http://schemas.microsoft.com/office/drawing/2014/main" val="2288041989"/>
                  </a:ext>
                </a:extLst>
              </a:tr>
              <a:tr h="1185147">
                <a:tc>
                  <a:txBody>
                    <a:bodyPr/>
                    <a:lstStyle/>
                    <a:p>
                      <a:r>
                        <a:rPr lang="en-US" dirty="0"/>
                        <a:t>87428</a:t>
                      </a:r>
                    </a:p>
                  </a:txBody>
                  <a:tcPr/>
                </a:tc>
                <a:tc>
                  <a:txBody>
                    <a:bodyPr/>
                    <a:lstStyle/>
                    <a:p>
                      <a:r>
                        <a:rPr lang="en-US" dirty="0"/>
                        <a:t>Infectious agent antigen detection by immunoassay technique (</a:t>
                      </a:r>
                      <a:r>
                        <a:rPr lang="en-US" dirty="0" err="1"/>
                        <a:t>eg</a:t>
                      </a:r>
                      <a:r>
                        <a:rPr lang="en-US" dirty="0"/>
                        <a:t>, enzyme immunoassay [EIA], enzyme-linked immunosorbent assay [ELISA], fluorescence immunoassay [FIA], immunochemiluminometric assay [IMCA]), qualitative or semiquantitative; severe acute respiratory syndrome coronavirus (</a:t>
                      </a:r>
                      <a:r>
                        <a:rPr lang="en-US" dirty="0" err="1"/>
                        <a:t>eg</a:t>
                      </a:r>
                      <a:r>
                        <a:rPr lang="en-US" dirty="0"/>
                        <a:t>, SARS-</a:t>
                      </a:r>
                      <a:r>
                        <a:rPr lang="en-US" dirty="0" err="1"/>
                        <a:t>CoV</a:t>
                      </a:r>
                      <a:r>
                        <a:rPr lang="en-US" dirty="0"/>
                        <a:t>, SARS-CoV-2 [COVID-19]) and influenza virus types A and B.</a:t>
                      </a:r>
                    </a:p>
                  </a:txBody>
                  <a:tcPr/>
                </a:tc>
                <a:extLst>
                  <a:ext uri="{0D108BD9-81ED-4DB2-BD59-A6C34878D82A}">
                    <a16:rowId xmlns:a16="http://schemas.microsoft.com/office/drawing/2014/main" val="1674672259"/>
                  </a:ext>
                </a:extLst>
              </a:tr>
              <a:tr h="1185147">
                <a:tc>
                  <a:txBody>
                    <a:bodyPr/>
                    <a:lstStyle/>
                    <a:p>
                      <a:r>
                        <a:rPr lang="en-US" dirty="0"/>
                        <a:t>87631</a:t>
                      </a:r>
                    </a:p>
                  </a:txBody>
                  <a:tcPr/>
                </a:tc>
                <a:tc>
                  <a:txBody>
                    <a:bodyPr/>
                    <a:lstStyle/>
                    <a:p>
                      <a:r>
                        <a:rPr lang="en-US" dirty="0"/>
                        <a:t>Infectious agent detection by nucleic acid (DNA or RNA); respiratory virus (</a:t>
                      </a:r>
                      <a:r>
                        <a:rPr lang="en-US" dirty="0" err="1"/>
                        <a:t>eg</a:t>
                      </a:r>
                      <a:r>
                        <a:rPr lang="en-US" dirty="0"/>
                        <a:t>, adenovirus, influenza virus, coronavirus, metapneumovirus, parainfluenza virus, respiratory syncytial virus, rhinovirus), includes multiplex reverse transcription, when performed, and multiplex amplified probe technique, multiple types or subtypes, 3-5 targets.</a:t>
                      </a:r>
                    </a:p>
                  </a:txBody>
                  <a:tcPr/>
                </a:tc>
                <a:extLst>
                  <a:ext uri="{0D108BD9-81ED-4DB2-BD59-A6C34878D82A}">
                    <a16:rowId xmlns:a16="http://schemas.microsoft.com/office/drawing/2014/main" val="2092056436"/>
                  </a:ext>
                </a:extLst>
              </a:tr>
              <a:tr h="1185147">
                <a:tc>
                  <a:txBody>
                    <a:bodyPr/>
                    <a:lstStyle/>
                    <a:p>
                      <a:r>
                        <a:rPr lang="en-US" dirty="0"/>
                        <a:t>87632</a:t>
                      </a:r>
                    </a:p>
                  </a:txBody>
                  <a:tcPr/>
                </a:tc>
                <a:tc>
                  <a:txBody>
                    <a:bodyPr/>
                    <a:lstStyle/>
                    <a:p>
                      <a:r>
                        <a:rPr lang="en-US" dirty="0"/>
                        <a:t>Infectious agent detection by nucleic acid (DNA or RNA); respiratory virus (</a:t>
                      </a:r>
                      <a:r>
                        <a:rPr lang="en-US" dirty="0" err="1"/>
                        <a:t>eg</a:t>
                      </a:r>
                      <a:r>
                        <a:rPr lang="en-US" dirty="0"/>
                        <a:t>, adenovirus, influenza virus, coronavirus, metapneumovirus, parainfluenza virus, respiratory syncytial virus, rhinovirus), includes multiplex reverse transcription, when performed, and multiplex amplified probe technique, multiple types or subtypes, 6-11 targets.</a:t>
                      </a:r>
                    </a:p>
                  </a:txBody>
                  <a:tcPr/>
                </a:tc>
                <a:extLst>
                  <a:ext uri="{0D108BD9-81ED-4DB2-BD59-A6C34878D82A}">
                    <a16:rowId xmlns:a16="http://schemas.microsoft.com/office/drawing/2014/main" val="253314154"/>
                  </a:ext>
                </a:extLst>
              </a:tr>
            </a:tbl>
          </a:graphicData>
        </a:graphic>
      </p:graphicFrame>
    </p:spTree>
    <p:extLst>
      <p:ext uri="{BB962C8B-B14F-4D97-AF65-F5344CB8AC3E}">
        <p14:creationId xmlns:p14="http://schemas.microsoft.com/office/powerpoint/2010/main" val="261583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3948-8089-EC29-B69B-4A66DA0141EE}"/>
              </a:ext>
            </a:extLst>
          </p:cNvPr>
          <p:cNvSpPr>
            <a:spLocks noGrp="1"/>
          </p:cNvSpPr>
          <p:nvPr>
            <p:ph type="title"/>
          </p:nvPr>
        </p:nvSpPr>
        <p:spPr/>
        <p:txBody>
          <a:bodyPr/>
          <a:lstStyle/>
          <a:p>
            <a:r>
              <a:rPr lang="en-US" dirty="0"/>
              <a:t>COVID-19 Laboratory Tests</a:t>
            </a:r>
          </a:p>
        </p:txBody>
      </p:sp>
      <p:graphicFrame>
        <p:nvGraphicFramePr>
          <p:cNvPr id="4" name="Table 4">
            <a:extLst>
              <a:ext uri="{FF2B5EF4-FFF2-40B4-BE49-F238E27FC236}">
                <a16:creationId xmlns:a16="http://schemas.microsoft.com/office/drawing/2014/main" id="{C32415E1-1EC3-DA1B-ECE2-AC006D5F8EF2}"/>
              </a:ext>
            </a:extLst>
          </p:cNvPr>
          <p:cNvGraphicFramePr>
            <a:graphicFrameLocks noGrp="1"/>
          </p:cNvGraphicFramePr>
          <p:nvPr>
            <p:ph idx="1"/>
            <p:extLst>
              <p:ext uri="{D42A27DB-BD31-4B8C-83A1-F6EECF244321}">
                <p14:modId xmlns:p14="http://schemas.microsoft.com/office/powerpoint/2010/main" val="3264233930"/>
              </p:ext>
            </p:extLst>
          </p:nvPr>
        </p:nvGraphicFramePr>
        <p:xfrm>
          <a:off x="838200" y="1038225"/>
          <a:ext cx="10515600" cy="4643384"/>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420183905"/>
                    </a:ext>
                  </a:extLst>
                </a:gridCol>
                <a:gridCol w="9525000">
                  <a:extLst>
                    <a:ext uri="{9D8B030D-6E8A-4147-A177-3AD203B41FA5}">
                      <a16:colId xmlns:a16="http://schemas.microsoft.com/office/drawing/2014/main" val="1311185456"/>
                    </a:ext>
                  </a:extLst>
                </a:gridCol>
              </a:tblGrid>
              <a:tr h="691568">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1935107386"/>
                  </a:ext>
                </a:extLst>
              </a:tr>
              <a:tr h="1284340">
                <a:tc>
                  <a:txBody>
                    <a:bodyPr/>
                    <a:lstStyle/>
                    <a:p>
                      <a:r>
                        <a:rPr lang="en-US" dirty="0"/>
                        <a:t>87633</a:t>
                      </a:r>
                    </a:p>
                  </a:txBody>
                  <a:tcPr/>
                </a:tc>
                <a:tc>
                  <a:txBody>
                    <a:bodyPr/>
                    <a:lstStyle/>
                    <a:p>
                      <a:r>
                        <a:rPr lang="en-US" dirty="0"/>
                        <a:t>Infectious agent detection by nucleic acid (DNA or RNA); respiratory virus (</a:t>
                      </a:r>
                      <a:r>
                        <a:rPr lang="en-US" err="1"/>
                        <a:t>eg</a:t>
                      </a:r>
                      <a:r>
                        <a:rPr lang="en-US" dirty="0"/>
                        <a:t>, adenovirus, influenza virus, coronavirus, metapneumovirus, parainfluenza virus, respiratory syncytial virus, rhinovirus), includes multiplex reverse transcription, when performed, and multiplex amplified probe technique, </a:t>
                      </a:r>
                      <a:r>
                        <a:rPr lang="en-US"/>
                        <a:t>multiple types or subtypes, 12-25 targets.</a:t>
                      </a:r>
                      <a:endParaRPr lang="en-US" dirty="0"/>
                    </a:p>
                  </a:txBody>
                  <a:tcPr/>
                </a:tc>
                <a:extLst>
                  <a:ext uri="{0D108BD9-81ED-4DB2-BD59-A6C34878D82A}">
                    <a16:rowId xmlns:a16="http://schemas.microsoft.com/office/drawing/2014/main" val="2288041989"/>
                  </a:ext>
                </a:extLst>
              </a:tr>
              <a:tr h="691568">
                <a:tc>
                  <a:txBody>
                    <a:bodyPr/>
                    <a:lstStyle/>
                    <a:p>
                      <a:r>
                        <a:rPr lang="en-US" dirty="0"/>
                        <a:t>87635</a:t>
                      </a:r>
                    </a:p>
                  </a:txBody>
                  <a:tcPr/>
                </a:tc>
                <a:tc>
                  <a:txBody>
                    <a:bodyPr/>
                    <a:lstStyle/>
                    <a:p>
                      <a:r>
                        <a:rPr lang="en-US" dirty="0"/>
                        <a:t>Infectious agent detection by nucleic acid (DNA or RNA); severe acute respiratory syndrome coronavirus 2 (SARS-CoV-2) (Coronavirus disease [COVID-19]), amplified probe technique.</a:t>
                      </a:r>
                    </a:p>
                  </a:txBody>
                  <a:tcPr/>
                </a:tc>
                <a:extLst>
                  <a:ext uri="{0D108BD9-81ED-4DB2-BD59-A6C34878D82A}">
                    <a16:rowId xmlns:a16="http://schemas.microsoft.com/office/drawing/2014/main" val="1674672259"/>
                  </a:ext>
                </a:extLst>
              </a:tr>
              <a:tr h="987954">
                <a:tc>
                  <a:txBody>
                    <a:bodyPr/>
                    <a:lstStyle/>
                    <a:p>
                      <a:r>
                        <a:rPr lang="en-US" dirty="0"/>
                        <a:t>87636</a:t>
                      </a:r>
                    </a:p>
                  </a:txBody>
                  <a:tcPr/>
                </a:tc>
                <a:tc>
                  <a:txBody>
                    <a:bodyPr/>
                    <a:lstStyle/>
                    <a:p>
                      <a:r>
                        <a:rPr lang="en-US" dirty="0"/>
                        <a:t>Infectious agent detection by nucleic acid (DNA or RNA); severe acute respiratory syndrome coronavirus 2 (SARS-CoV-2) (Coronavirus disease [COVID-19]) and influenza virus types A and B, multiplex amplified probe technique.</a:t>
                      </a:r>
                    </a:p>
                  </a:txBody>
                  <a:tcPr/>
                </a:tc>
                <a:extLst>
                  <a:ext uri="{0D108BD9-81ED-4DB2-BD59-A6C34878D82A}">
                    <a16:rowId xmlns:a16="http://schemas.microsoft.com/office/drawing/2014/main" val="2092056436"/>
                  </a:ext>
                </a:extLst>
              </a:tr>
              <a:tr h="987954">
                <a:tc>
                  <a:txBody>
                    <a:bodyPr/>
                    <a:lstStyle/>
                    <a:p>
                      <a:r>
                        <a:rPr lang="en-US" dirty="0"/>
                        <a:t>87637</a:t>
                      </a:r>
                    </a:p>
                  </a:txBody>
                  <a:tcPr/>
                </a:tc>
                <a:tc>
                  <a:txBody>
                    <a:bodyPr/>
                    <a:lstStyle/>
                    <a:p>
                      <a:r>
                        <a:rPr lang="en-US" dirty="0"/>
                        <a:t>Infectious agent detection by nucleic acid (DNA or RNA); severe acute respiratory syndrome coronavirus 2 (SARS-CoV-2) (Coronavirus disease [COVID-19]), influenza virus types A and B, and respiratory syncytial virus, multiplex amplified probe technique.</a:t>
                      </a:r>
                    </a:p>
                  </a:txBody>
                  <a:tcPr/>
                </a:tc>
                <a:extLst>
                  <a:ext uri="{0D108BD9-81ED-4DB2-BD59-A6C34878D82A}">
                    <a16:rowId xmlns:a16="http://schemas.microsoft.com/office/drawing/2014/main" val="3407798128"/>
                  </a:ext>
                </a:extLst>
              </a:tr>
            </a:tbl>
          </a:graphicData>
        </a:graphic>
      </p:graphicFrame>
    </p:spTree>
    <p:extLst>
      <p:ext uri="{BB962C8B-B14F-4D97-AF65-F5344CB8AC3E}">
        <p14:creationId xmlns:p14="http://schemas.microsoft.com/office/powerpoint/2010/main" val="2334669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3948-8089-EC29-B69B-4A66DA0141EE}"/>
              </a:ext>
            </a:extLst>
          </p:cNvPr>
          <p:cNvSpPr>
            <a:spLocks noGrp="1"/>
          </p:cNvSpPr>
          <p:nvPr>
            <p:ph type="title"/>
          </p:nvPr>
        </p:nvSpPr>
        <p:spPr/>
        <p:txBody>
          <a:bodyPr/>
          <a:lstStyle/>
          <a:p>
            <a:r>
              <a:rPr lang="en-US" dirty="0"/>
              <a:t>COVID-19 Laboratory Tests</a:t>
            </a:r>
          </a:p>
        </p:txBody>
      </p:sp>
      <p:graphicFrame>
        <p:nvGraphicFramePr>
          <p:cNvPr id="4" name="Table 4">
            <a:extLst>
              <a:ext uri="{FF2B5EF4-FFF2-40B4-BE49-F238E27FC236}">
                <a16:creationId xmlns:a16="http://schemas.microsoft.com/office/drawing/2014/main" id="{C32415E1-1EC3-DA1B-ECE2-AC006D5F8EF2}"/>
              </a:ext>
            </a:extLst>
          </p:cNvPr>
          <p:cNvGraphicFramePr>
            <a:graphicFrameLocks noGrp="1"/>
          </p:cNvGraphicFramePr>
          <p:nvPr>
            <p:ph idx="1"/>
            <p:extLst>
              <p:ext uri="{D42A27DB-BD31-4B8C-83A1-F6EECF244321}">
                <p14:modId xmlns:p14="http://schemas.microsoft.com/office/powerpoint/2010/main" val="1260702416"/>
              </p:ext>
            </p:extLst>
          </p:nvPr>
        </p:nvGraphicFramePr>
        <p:xfrm>
          <a:off x="838200" y="1038225"/>
          <a:ext cx="10515600" cy="4663440"/>
        </p:xfrm>
        <a:graphic>
          <a:graphicData uri="http://schemas.openxmlformats.org/drawingml/2006/table">
            <a:tbl>
              <a:tblPr firstRow="1" bandRow="1">
                <a:tableStyleId>{5C22544A-7EE6-4342-B048-85BDC9FD1C3A}</a:tableStyleId>
              </a:tblPr>
              <a:tblGrid>
                <a:gridCol w="1031697">
                  <a:extLst>
                    <a:ext uri="{9D8B030D-6E8A-4147-A177-3AD203B41FA5}">
                      <a16:colId xmlns:a16="http://schemas.microsoft.com/office/drawing/2014/main" val="1420183905"/>
                    </a:ext>
                  </a:extLst>
                </a:gridCol>
                <a:gridCol w="9483903">
                  <a:extLst>
                    <a:ext uri="{9D8B030D-6E8A-4147-A177-3AD203B41FA5}">
                      <a16:colId xmlns:a16="http://schemas.microsoft.com/office/drawing/2014/main" val="1311185456"/>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1935107386"/>
                  </a:ext>
                </a:extLst>
              </a:tr>
              <a:tr h="370840">
                <a:tc>
                  <a:txBody>
                    <a:bodyPr/>
                    <a:lstStyle/>
                    <a:p>
                      <a:r>
                        <a:rPr lang="en-US" dirty="0"/>
                        <a:t>87811</a:t>
                      </a:r>
                    </a:p>
                  </a:txBody>
                  <a:tcPr/>
                </a:tc>
                <a:tc>
                  <a:txBody>
                    <a:bodyPr/>
                    <a:lstStyle/>
                    <a:p>
                      <a:r>
                        <a:rPr lang="en-US" dirty="0"/>
                        <a:t>Infectious agent antigen detection by immunoassay with direct optical (</a:t>
                      </a:r>
                      <a:r>
                        <a:rPr lang="en-US" dirty="0" err="1"/>
                        <a:t>ie</a:t>
                      </a:r>
                      <a:r>
                        <a:rPr lang="en-US" dirty="0"/>
                        <a:t>, visual) observation; severe acute respiratory syndrome coronavirus 2 (SARS-CoV-2) (Coronavirus disease [COVID-19]).</a:t>
                      </a:r>
                    </a:p>
                  </a:txBody>
                  <a:tcPr/>
                </a:tc>
                <a:extLst>
                  <a:ext uri="{0D108BD9-81ED-4DB2-BD59-A6C34878D82A}">
                    <a16:rowId xmlns:a16="http://schemas.microsoft.com/office/drawing/2014/main" val="2288041989"/>
                  </a:ext>
                </a:extLst>
              </a:tr>
              <a:tr h="370840">
                <a:tc>
                  <a:txBody>
                    <a:bodyPr/>
                    <a:lstStyle/>
                    <a:p>
                      <a:r>
                        <a:rPr lang="en-US" dirty="0"/>
                        <a:t>87913</a:t>
                      </a:r>
                    </a:p>
                  </a:txBody>
                  <a:tcPr/>
                </a:tc>
                <a:tc>
                  <a:txBody>
                    <a:bodyPr/>
                    <a:lstStyle/>
                    <a:p>
                      <a:r>
                        <a:rPr lang="en-US" dirty="0"/>
                        <a:t>Infectious agent genotype analysis by nucleic acid (DNA or RNA); severe acute respiratory syndrome coronavirus 2 (SARS-CoV-2) (coronavirus disease [COVID-19]), mutation identification in targeted region(s).</a:t>
                      </a:r>
                    </a:p>
                  </a:txBody>
                  <a:tcPr/>
                </a:tc>
                <a:extLst>
                  <a:ext uri="{0D108BD9-81ED-4DB2-BD59-A6C34878D82A}">
                    <a16:rowId xmlns:a16="http://schemas.microsoft.com/office/drawing/2014/main" val="1674672259"/>
                  </a:ext>
                </a:extLst>
              </a:tr>
              <a:tr h="370840">
                <a:tc>
                  <a:txBody>
                    <a:bodyPr/>
                    <a:lstStyle/>
                    <a:p>
                      <a:r>
                        <a:rPr lang="en-US" dirty="0"/>
                        <a:t>0202U</a:t>
                      </a:r>
                    </a:p>
                  </a:txBody>
                  <a:tcPr/>
                </a:tc>
                <a:tc>
                  <a:txBody>
                    <a:bodyPr/>
                    <a:lstStyle/>
                    <a:p>
                      <a:r>
                        <a:rPr lang="en-US" dirty="0"/>
                        <a:t>Infectious disease (bacterial or viral respiratory tract infection), pathogen-specific nucleic acid (DNA or RNA), 22 targets including severe acute respiratory syndrome coronavirus 2 (SARS-CoV-2), qualitative RT-PCR, nasopharyngeal swab, each pathogen reported as detected or not detected.</a:t>
                      </a:r>
                    </a:p>
                  </a:txBody>
                  <a:tcPr/>
                </a:tc>
                <a:extLst>
                  <a:ext uri="{0D108BD9-81ED-4DB2-BD59-A6C34878D82A}">
                    <a16:rowId xmlns:a16="http://schemas.microsoft.com/office/drawing/2014/main" val="2092056436"/>
                  </a:ext>
                </a:extLst>
              </a:tr>
              <a:tr h="370840">
                <a:tc>
                  <a:txBody>
                    <a:bodyPr/>
                    <a:lstStyle/>
                    <a:p>
                      <a:r>
                        <a:rPr lang="en-US" dirty="0"/>
                        <a:t>0223U</a:t>
                      </a:r>
                    </a:p>
                  </a:txBody>
                  <a:tcPr/>
                </a:tc>
                <a:tc>
                  <a:txBody>
                    <a:bodyPr/>
                    <a:lstStyle/>
                    <a:p>
                      <a:r>
                        <a:rPr lang="en-US" dirty="0"/>
                        <a:t>Infectious disease (bacterial or viral respiratory tract infection), pathogen-specific nucleic acid (DNA or RNA), 22 targets including severe acute respiratory syndrome coronavirus 2 (SARS-CoV-2), qualitative RT-PCR, nasopharyngeal swab, each pathogen reported as detected or not detected.</a:t>
                      </a:r>
                    </a:p>
                  </a:txBody>
                  <a:tcPr/>
                </a:tc>
                <a:extLst>
                  <a:ext uri="{0D108BD9-81ED-4DB2-BD59-A6C34878D82A}">
                    <a16:rowId xmlns:a16="http://schemas.microsoft.com/office/drawing/2014/main" val="723214712"/>
                  </a:ext>
                </a:extLst>
              </a:tr>
              <a:tr h="370840">
                <a:tc>
                  <a:txBody>
                    <a:bodyPr/>
                    <a:lstStyle/>
                    <a:p>
                      <a:r>
                        <a:rPr lang="en-US" dirty="0"/>
                        <a:t>0224U</a:t>
                      </a:r>
                    </a:p>
                  </a:txBody>
                  <a:tcPr/>
                </a:tc>
                <a:tc>
                  <a:txBody>
                    <a:bodyPr/>
                    <a:lstStyle/>
                    <a:p>
                      <a:r>
                        <a:rPr lang="en-US" dirty="0"/>
                        <a:t>Antibody, severe acute respiratory syndrome coronavirus 2 (SARS-CoV-2) (Coronavirus disease [COVID-19]), includes titer(s), when performed.</a:t>
                      </a:r>
                    </a:p>
                  </a:txBody>
                  <a:tcPr/>
                </a:tc>
                <a:extLst>
                  <a:ext uri="{0D108BD9-81ED-4DB2-BD59-A6C34878D82A}">
                    <a16:rowId xmlns:a16="http://schemas.microsoft.com/office/drawing/2014/main" val="1931237042"/>
                  </a:ext>
                </a:extLst>
              </a:tr>
            </a:tbl>
          </a:graphicData>
        </a:graphic>
      </p:graphicFrame>
    </p:spTree>
    <p:extLst>
      <p:ext uri="{BB962C8B-B14F-4D97-AF65-F5344CB8AC3E}">
        <p14:creationId xmlns:p14="http://schemas.microsoft.com/office/powerpoint/2010/main" val="1727763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3948-8089-EC29-B69B-4A66DA0141EE}"/>
              </a:ext>
            </a:extLst>
          </p:cNvPr>
          <p:cNvSpPr>
            <a:spLocks noGrp="1"/>
          </p:cNvSpPr>
          <p:nvPr>
            <p:ph type="title"/>
          </p:nvPr>
        </p:nvSpPr>
        <p:spPr/>
        <p:txBody>
          <a:bodyPr/>
          <a:lstStyle/>
          <a:p>
            <a:r>
              <a:rPr lang="en-US" dirty="0"/>
              <a:t>COVID-19 Laboratory Tests</a:t>
            </a:r>
          </a:p>
        </p:txBody>
      </p:sp>
      <p:graphicFrame>
        <p:nvGraphicFramePr>
          <p:cNvPr id="4" name="Table 4">
            <a:extLst>
              <a:ext uri="{FF2B5EF4-FFF2-40B4-BE49-F238E27FC236}">
                <a16:creationId xmlns:a16="http://schemas.microsoft.com/office/drawing/2014/main" id="{C32415E1-1EC3-DA1B-ECE2-AC006D5F8EF2}"/>
              </a:ext>
            </a:extLst>
          </p:cNvPr>
          <p:cNvGraphicFramePr>
            <a:graphicFrameLocks noGrp="1"/>
          </p:cNvGraphicFramePr>
          <p:nvPr>
            <p:ph idx="1"/>
            <p:extLst>
              <p:ext uri="{D42A27DB-BD31-4B8C-83A1-F6EECF244321}">
                <p14:modId xmlns:p14="http://schemas.microsoft.com/office/powerpoint/2010/main" val="3575906092"/>
              </p:ext>
            </p:extLst>
          </p:nvPr>
        </p:nvGraphicFramePr>
        <p:xfrm>
          <a:off x="838200" y="1038225"/>
          <a:ext cx="10515600" cy="4297680"/>
        </p:xfrm>
        <a:graphic>
          <a:graphicData uri="http://schemas.openxmlformats.org/drawingml/2006/table">
            <a:tbl>
              <a:tblPr firstRow="1" bandRow="1">
                <a:tableStyleId>{5C22544A-7EE6-4342-B048-85BDC9FD1C3A}</a:tableStyleId>
              </a:tblPr>
              <a:tblGrid>
                <a:gridCol w="1031697">
                  <a:extLst>
                    <a:ext uri="{9D8B030D-6E8A-4147-A177-3AD203B41FA5}">
                      <a16:colId xmlns:a16="http://schemas.microsoft.com/office/drawing/2014/main" val="1420183905"/>
                    </a:ext>
                  </a:extLst>
                </a:gridCol>
                <a:gridCol w="9483903">
                  <a:extLst>
                    <a:ext uri="{9D8B030D-6E8A-4147-A177-3AD203B41FA5}">
                      <a16:colId xmlns:a16="http://schemas.microsoft.com/office/drawing/2014/main" val="1311185456"/>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1935107386"/>
                  </a:ext>
                </a:extLst>
              </a:tr>
              <a:tr h="370840">
                <a:tc>
                  <a:txBody>
                    <a:bodyPr/>
                    <a:lstStyle/>
                    <a:p>
                      <a:r>
                        <a:rPr lang="en-US" dirty="0"/>
                        <a:t>0225U</a:t>
                      </a:r>
                    </a:p>
                  </a:txBody>
                  <a:tcPr/>
                </a:tc>
                <a:tc>
                  <a:txBody>
                    <a:bodyPr/>
                    <a:lstStyle/>
                    <a:p>
                      <a:r>
                        <a:rPr lang="en-US" dirty="0"/>
                        <a:t>Infectious disease (bacterial or viral respiratory tract infection) pathogen-specific DNA and RNA, 21 targets, including severe acute respiratory syndrome coronavirus 2 (SARS-CoV-2), amplified probe technique, including multiplex reverse transcription for RNA targets, each analyte reported as detected or not detected.</a:t>
                      </a:r>
                    </a:p>
                  </a:txBody>
                  <a:tcPr/>
                </a:tc>
                <a:extLst>
                  <a:ext uri="{0D108BD9-81ED-4DB2-BD59-A6C34878D82A}">
                    <a16:rowId xmlns:a16="http://schemas.microsoft.com/office/drawing/2014/main" val="2288041989"/>
                  </a:ext>
                </a:extLst>
              </a:tr>
              <a:tr h="370840">
                <a:tc>
                  <a:txBody>
                    <a:bodyPr/>
                    <a:lstStyle/>
                    <a:p>
                      <a:r>
                        <a:rPr lang="en-US" dirty="0"/>
                        <a:t>0226U</a:t>
                      </a:r>
                    </a:p>
                  </a:txBody>
                  <a:tcPr/>
                </a:tc>
                <a:tc>
                  <a:txBody>
                    <a:bodyPr/>
                    <a:lstStyle/>
                    <a:p>
                      <a:r>
                        <a:rPr lang="en-US" dirty="0"/>
                        <a:t>Surrogate viral neutralization test (</a:t>
                      </a:r>
                      <a:r>
                        <a:rPr lang="en-US" dirty="0" err="1"/>
                        <a:t>sVNT</a:t>
                      </a:r>
                      <a:r>
                        <a:rPr lang="en-US" dirty="0"/>
                        <a:t>), severe acute respiratory syndrome coronavirus 2 (SARS-CoV-2) (Coronavirus disease [COVID-19]), ELISA, plasma, serum.</a:t>
                      </a:r>
                    </a:p>
                  </a:txBody>
                  <a:tcPr/>
                </a:tc>
                <a:extLst>
                  <a:ext uri="{0D108BD9-81ED-4DB2-BD59-A6C34878D82A}">
                    <a16:rowId xmlns:a16="http://schemas.microsoft.com/office/drawing/2014/main" val="1674672259"/>
                  </a:ext>
                </a:extLst>
              </a:tr>
              <a:tr h="370840">
                <a:tc>
                  <a:txBody>
                    <a:bodyPr/>
                    <a:lstStyle/>
                    <a:p>
                      <a:r>
                        <a:rPr lang="en-US" dirty="0"/>
                        <a:t>0240U</a:t>
                      </a:r>
                    </a:p>
                  </a:txBody>
                  <a:tcPr/>
                </a:tc>
                <a:tc>
                  <a:txBody>
                    <a:bodyPr/>
                    <a:lstStyle/>
                    <a:p>
                      <a:r>
                        <a:rPr lang="en-US" dirty="0"/>
                        <a:t>Infectious disease (viral respiratory tract infection), pathogen-specific RNA, 3 targets (severe acute respiratory syndrome coronavirus 2 [SARS-CoV-2], influenza A, influenza B), upper respiratory specimen, each pathogen reported as detected or not detected.</a:t>
                      </a:r>
                    </a:p>
                  </a:txBody>
                  <a:tcPr/>
                </a:tc>
                <a:extLst>
                  <a:ext uri="{0D108BD9-81ED-4DB2-BD59-A6C34878D82A}">
                    <a16:rowId xmlns:a16="http://schemas.microsoft.com/office/drawing/2014/main" val="2092056436"/>
                  </a:ext>
                </a:extLst>
              </a:tr>
              <a:tr h="370840">
                <a:tc>
                  <a:txBody>
                    <a:bodyPr/>
                    <a:lstStyle/>
                    <a:p>
                      <a:r>
                        <a:rPr lang="en-US" dirty="0"/>
                        <a:t>0241U</a:t>
                      </a:r>
                    </a:p>
                  </a:txBody>
                  <a:tcPr/>
                </a:tc>
                <a:tc>
                  <a:txBody>
                    <a:bodyPr/>
                    <a:lstStyle/>
                    <a:p>
                      <a:r>
                        <a:rPr lang="en-US" dirty="0"/>
                        <a:t>Infectious disease (viral respiratory tract infection), pathogen-specific RNA, 4 targets (severe acute respiratory syndrome coronavirus 2 [SARS-CoV-2], influenza A, influenza B, respiratory syncytial virus [RSV]), upper respiratory specimen, each pathogen reported as detected or not detected.</a:t>
                      </a:r>
                    </a:p>
                  </a:txBody>
                  <a:tcPr/>
                </a:tc>
                <a:extLst>
                  <a:ext uri="{0D108BD9-81ED-4DB2-BD59-A6C34878D82A}">
                    <a16:rowId xmlns:a16="http://schemas.microsoft.com/office/drawing/2014/main" val="723214712"/>
                  </a:ext>
                </a:extLst>
              </a:tr>
            </a:tbl>
          </a:graphicData>
        </a:graphic>
      </p:graphicFrame>
    </p:spTree>
    <p:extLst>
      <p:ext uri="{BB962C8B-B14F-4D97-AF65-F5344CB8AC3E}">
        <p14:creationId xmlns:p14="http://schemas.microsoft.com/office/powerpoint/2010/main" val="4198013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COVID-19 Diagnostic Testing and Reporting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Diagnosis coding guidance update effective October 1, 2023.</a:t>
            </a:r>
            <a:endParaRPr lang="en-US" dirty="0">
              <a:cs typeface="Calibri"/>
            </a:endParaRPr>
          </a:p>
          <a:p>
            <a:pPr marL="342900" indent="-342900">
              <a:buFont typeface="Arial" panose="020B0604020202020204" pitchFamily="34" charset="0"/>
              <a:buChar char="•"/>
            </a:pPr>
            <a:r>
              <a:rPr lang="en-US" b="1" u="sng" dirty="0"/>
              <a:t>AHA Coding Clinic® for ICD-10, 2023Q1, Announcement</a:t>
            </a:r>
            <a:endParaRPr lang="en-US" dirty="0"/>
          </a:p>
          <a:p>
            <a:pPr marL="342900" indent="-342900">
              <a:buFont typeface="Arial" panose="020B0604020202020204" pitchFamily="34" charset="0"/>
              <a:buChar char="•"/>
            </a:pPr>
            <a:r>
              <a:rPr lang="en-US" dirty="0"/>
              <a:t>“As a result of the COVID-19 Public Health Emergency ending on May 11, 2023, the FY24 ICD-10-CM Official Guidelines for Coding and Reporting will be revised to state that code Z11.52, Encounter for screening for COVID-19, should be assigned for encounters for screening for COVID-19 infection. This guideline change will become effective October 1, 2023.”</a:t>
            </a:r>
            <a:endParaRPr lang="en-US" i="1"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9505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0820-7B14-E614-175C-51DFB3588022}"/>
              </a:ext>
            </a:extLst>
          </p:cNvPr>
          <p:cNvSpPr>
            <a:spLocks noGrp="1"/>
          </p:cNvSpPr>
          <p:nvPr>
            <p:ph type="title"/>
          </p:nvPr>
        </p:nvSpPr>
        <p:spPr/>
        <p:txBody>
          <a:bodyPr/>
          <a:lstStyle/>
          <a:p>
            <a:r>
              <a:rPr lang="en-US" dirty="0"/>
              <a:t>Workforce Flexibilities</a:t>
            </a:r>
          </a:p>
        </p:txBody>
      </p:sp>
    </p:spTree>
    <p:extLst>
      <p:ext uri="{BB962C8B-B14F-4D97-AF65-F5344CB8AC3E}">
        <p14:creationId xmlns:p14="http://schemas.microsoft.com/office/powerpoint/2010/main" val="125628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a:t>Workforce Flexibilities - Professional</a:t>
            </a:r>
            <a:endParaRPr lang="en-US" dirty="0"/>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Direct supervision, including “virtual presence,” ends on December 31, 2023.</a:t>
            </a:r>
          </a:p>
          <a:p>
            <a:pPr marL="342900" indent="-342900">
              <a:buFont typeface="Arial" panose="020B0604020202020204" pitchFamily="34" charset="0"/>
              <a:buChar char="•"/>
            </a:pPr>
            <a:r>
              <a:rPr lang="en-US" dirty="0"/>
              <a:t>Non-Surgical Extended Duration Therapeutic Services (NSDETS), as general-level regulations, were made permanent.</a:t>
            </a:r>
            <a:endParaRPr lang="en-US" dirty="0">
              <a:cs typeface="Calibri"/>
            </a:endParaRPr>
          </a:p>
          <a:p>
            <a:pPr marL="342900" indent="-342900">
              <a:buFont typeface="Arial" panose="020B0604020202020204" pitchFamily="34" charset="0"/>
              <a:buChar char="•"/>
            </a:pPr>
            <a:r>
              <a:rPr lang="en-US" dirty="0"/>
              <a:t>Obtaining beneficiary consent, acquired by auxiliary personnel not employed by the billing practitioner, ends December 31, 2023.</a:t>
            </a:r>
            <a:endParaRPr lang="en-US" dirty="0">
              <a:cs typeface="Calibri"/>
            </a:endParaRPr>
          </a:p>
          <a:p>
            <a:pPr marL="342900" indent="-342900">
              <a:buFont typeface="Arial" panose="020B0604020202020204" pitchFamily="34" charset="0"/>
              <a:buChar char="•"/>
            </a:pPr>
            <a:r>
              <a:rPr lang="en-US" dirty="0"/>
              <a:t>Nonphysician practitioner (NPP) supervision of diagnostic tests defaults to state law and licensure made permanent.</a:t>
            </a:r>
            <a:endParaRPr lang="en-US" dirty="0">
              <a:cs typeface="Calibri"/>
            </a:endParaRPr>
          </a:p>
          <a:p>
            <a:pPr marL="342900" indent="-342900">
              <a:buFont typeface="Arial" panose="020B0604020202020204" pitchFamily="34" charset="0"/>
              <a:buChar char="•"/>
            </a:pPr>
            <a:r>
              <a:rPr lang="en-US" dirty="0"/>
              <a:t>Flexibility allowing pharmacists, other health care professionals to order lab tests expires at the end of the PHE.</a:t>
            </a:r>
            <a:endParaRPr lang="en-US" dirty="0">
              <a:cs typeface="Calibri"/>
            </a:endParaRPr>
          </a:p>
          <a:p>
            <a:pPr marL="342900" indent="-342900">
              <a:buFont typeface="Arial" panose="020B0604020202020204" pitchFamily="34" charset="0"/>
              <a:buChar char="•"/>
            </a:pPr>
            <a:r>
              <a:rPr lang="en-US" dirty="0"/>
              <a:t>Rules stipulating that hospitalized patients do not need to be under the care of a physician ends immediately with the termination of the PHE.</a:t>
            </a:r>
            <a:endParaRPr lang="en-US" dirty="0">
              <a:cs typeface="Calibri"/>
            </a:endParaRP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423639763"/>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Workforce Flexibilities - Professional</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Practitioner locations:</a:t>
            </a:r>
          </a:p>
          <a:p>
            <a:pPr marL="800100" lvl="1" indent="-342900">
              <a:buFont typeface="Arial" panose="020B0604020202020204" pitchFamily="34" charset="0"/>
              <a:buChar char="•"/>
            </a:pPr>
            <a:r>
              <a:rPr lang="en-US" dirty="0"/>
              <a:t>Must be licensed in the state where they practice; defaults to state law.</a:t>
            </a:r>
            <a:endParaRPr lang="en-US" dirty="0">
              <a:cs typeface="Calibri"/>
            </a:endParaRPr>
          </a:p>
          <a:p>
            <a:pPr marL="800100" lvl="1" indent="-342900">
              <a:buFont typeface="Arial" panose="020B0604020202020204" pitchFamily="34" charset="0"/>
              <a:buChar char="•"/>
            </a:pPr>
            <a:r>
              <a:rPr lang="en-US" dirty="0"/>
              <a:t>Services provided outside their state of enrollment also default to state law.</a:t>
            </a:r>
            <a:endParaRPr lang="en-US" dirty="0">
              <a:cs typeface="Calibri" panose="020F0502020204030204"/>
            </a:endParaRPr>
          </a:p>
          <a:p>
            <a:pPr marL="800100" lvl="1" indent="-342900">
              <a:buFont typeface="Arial" panose="020B0604020202020204" pitchFamily="34" charset="0"/>
              <a:buChar char="•"/>
            </a:pPr>
            <a:r>
              <a:rPr lang="en-US" dirty="0"/>
              <a:t>Reporting home address for telehealth services – may use currently enrolled location through the end of 2023.</a:t>
            </a:r>
            <a:endParaRPr lang="en-US" dirty="0">
              <a:cs typeface="Calibri"/>
            </a:endParaRPr>
          </a:p>
          <a:p>
            <a:pPr marL="1120140" lvl="2" indent="-342900">
              <a:buFont typeface="Arial" panose="020B0604020202020204" pitchFamily="34" charset="0"/>
              <a:buChar char="•"/>
            </a:pPr>
            <a:r>
              <a:rPr lang="en-US" dirty="0"/>
              <a:t>Care Compare can suppress the home address.</a:t>
            </a:r>
            <a:endParaRPr lang="en-US" dirty="0">
              <a:cs typeface="Calibri"/>
            </a:endParaRPr>
          </a:p>
          <a:p>
            <a:pPr marL="342900" indent="-342900">
              <a:buFont typeface="Arial" panose="020B0604020202020204" pitchFamily="34" charset="0"/>
              <a:buChar char="•"/>
            </a:pPr>
            <a:r>
              <a:rPr lang="en-US" dirty="0"/>
              <a:t>National Coverage Determinations (NCDs) and Local Coverage Determinations (LCDs) flexibilities ending at the termination of the PHE.</a:t>
            </a:r>
            <a:endParaRPr lang="en-US" dirty="0">
              <a:cs typeface="Calibri"/>
            </a:endParaRPr>
          </a:p>
          <a:p>
            <a:pPr marL="800100" lvl="1" indent="-342900">
              <a:buFont typeface="Arial" panose="020B0604020202020204" pitchFamily="34" charset="0"/>
              <a:buChar char="•"/>
            </a:pPr>
            <a:r>
              <a:rPr lang="en-US" dirty="0"/>
              <a:t>Requiring specific practitioner type.</a:t>
            </a:r>
            <a:endParaRPr lang="en-US" dirty="0">
              <a:cs typeface="Calibri"/>
            </a:endParaRPr>
          </a:p>
          <a:p>
            <a:pPr marL="800100" lvl="1" indent="-342900">
              <a:buFont typeface="Arial" panose="020B0604020202020204" pitchFamily="34" charset="0"/>
              <a:buChar char="•"/>
            </a:pPr>
            <a:r>
              <a:rPr lang="en-US" dirty="0"/>
              <a:t>Clinical indications in LCDs for therapeutic continuous glucose monitors. </a:t>
            </a:r>
            <a:endParaRPr lang="en-US" dirty="0">
              <a:cs typeface="Calibri" panose="020F0502020204030204"/>
            </a:endParaRPr>
          </a:p>
          <a:p>
            <a:pPr marL="342900" indent="-342900">
              <a:buFont typeface="Arial" panose="020B0604020202020204" pitchFamily="34" charset="0"/>
              <a:buChar char="•"/>
            </a:pPr>
            <a:r>
              <a:rPr lang="en-US" dirty="0"/>
              <a:t>Substitute Billing Arrangements (Locum Tenens) returns to pre-COVID regulations 60 days after the end of the PHE – July 10.</a:t>
            </a:r>
            <a:endParaRPr lang="en-US" dirty="0">
              <a:cs typeface="Calibri"/>
            </a:endParaRPr>
          </a:p>
        </p:txBody>
      </p:sp>
    </p:spTree>
    <p:extLst>
      <p:ext uri="{BB962C8B-B14F-4D97-AF65-F5344CB8AC3E}">
        <p14:creationId xmlns:p14="http://schemas.microsoft.com/office/powerpoint/2010/main" val="2892198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Workforce Flexibilities – Teaching Physicians</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Only teaching physicians in residency training sites located outside of a metropolitan statistical area (MSA) may use audio/video real-time communication technology to meet the “present for key portion” requirement.</a:t>
            </a:r>
          </a:p>
          <a:p>
            <a:pPr marL="342900" indent="-342900">
              <a:buFont typeface="Arial" panose="020B0604020202020204" pitchFamily="34" charset="0"/>
              <a:buChar char="•"/>
            </a:pPr>
            <a:r>
              <a:rPr lang="en-US" dirty="0"/>
              <a:t>Teaching physicians can report levels 4-5 of an evaluation and management (E/M) service when the physician is physically present for the key portion of the service.</a:t>
            </a:r>
            <a:endParaRPr lang="en-US" dirty="0">
              <a:cs typeface="Calibri"/>
            </a:endParaRPr>
          </a:p>
          <a:p>
            <a:pPr marL="342900" indent="-342900">
              <a:buFont typeface="Arial" panose="020B0604020202020204" pitchFamily="34" charset="0"/>
              <a:buChar char="•"/>
            </a:pPr>
            <a:r>
              <a:rPr lang="en-US" dirty="0"/>
              <a:t>Does not apply to surgical, high-risk, interventional, other complex procedures, services performed through an endoscope, and anesthesia services.</a:t>
            </a:r>
            <a:endParaRPr lang="en-US" dirty="0">
              <a:cs typeface="Calibri"/>
            </a:endParaRPr>
          </a:p>
          <a:p>
            <a:pPr marL="342900" indent="-342900">
              <a:buFont typeface="Arial" panose="020B0604020202020204" pitchFamily="34" charset="0"/>
              <a:buChar char="•"/>
            </a:pPr>
            <a:r>
              <a:rPr lang="en-US" dirty="0"/>
              <a:t>Resident moonlighting – allows services not related to a resident’s approved graduate medical education (GME) program to be separately billable.</a:t>
            </a:r>
            <a:endParaRPr lang="en-US" dirty="0">
              <a:cs typeface="Calibri"/>
            </a:endParaRPr>
          </a:p>
          <a:p>
            <a:pPr marL="800100" lvl="1" indent="-342900">
              <a:buFont typeface="Arial" panose="020B0604020202020204" pitchFamily="34" charset="0"/>
              <a:buChar char="•"/>
            </a:pPr>
            <a:r>
              <a:rPr lang="en-US" dirty="0"/>
              <a:t>Outpatient (OP) department.</a:t>
            </a:r>
            <a:endParaRPr lang="en-US" dirty="0">
              <a:cs typeface="Calibri"/>
            </a:endParaRPr>
          </a:p>
          <a:p>
            <a:pPr marL="800100" lvl="1" indent="-342900">
              <a:buFont typeface="Arial" panose="020B0604020202020204" pitchFamily="34" charset="0"/>
              <a:buChar char="•"/>
            </a:pPr>
            <a:r>
              <a:rPr lang="en-US" dirty="0"/>
              <a:t>Emergency department (ED).</a:t>
            </a:r>
            <a:endParaRPr lang="en-US" dirty="0">
              <a:cs typeface="Calibri"/>
            </a:endParaRPr>
          </a:p>
          <a:p>
            <a:pPr marL="800100" lvl="1" indent="-342900">
              <a:buFont typeface="Arial" panose="020B0604020202020204" pitchFamily="34" charset="0"/>
              <a:buChar char="•"/>
            </a:pPr>
            <a:r>
              <a:rPr lang="en-US" dirty="0"/>
              <a:t>Inpatient services.</a:t>
            </a:r>
            <a:endParaRPr lang="en-US" dirty="0">
              <a:cs typeface="Calibri" panose="020F0502020204030204"/>
            </a:endParaRPr>
          </a:p>
        </p:txBody>
      </p:sp>
    </p:spTree>
    <p:extLst>
      <p:ext uri="{BB962C8B-B14F-4D97-AF65-F5344CB8AC3E}">
        <p14:creationId xmlns:p14="http://schemas.microsoft.com/office/powerpoint/2010/main" val="219775701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sz="2800" dirty="0"/>
              <a:t>Waivers and flexibilities were created to ease the acute phase of the pandemic — not to replace regulations permanently.</a:t>
            </a:r>
          </a:p>
          <a:p>
            <a:pPr marL="342900" indent="-342900">
              <a:buFont typeface="Arial" panose="020B0604020202020204" pitchFamily="34" charset="0"/>
              <a:buChar char="•"/>
            </a:pPr>
            <a:r>
              <a:rPr lang="en-US" sz="2800" dirty="0"/>
              <a:t>Most blanket waivers will terminate or have already phased out.</a:t>
            </a:r>
            <a:endParaRPr lang="en-US" sz="2800" dirty="0">
              <a:cs typeface="Calibri"/>
            </a:endParaRPr>
          </a:p>
          <a:p>
            <a:pPr marL="342900" indent="-342900">
              <a:buFont typeface="Arial" panose="020B0604020202020204" pitchFamily="34" charset="0"/>
              <a:buChar char="•"/>
            </a:pPr>
            <a:r>
              <a:rPr lang="en-US" sz="2800" dirty="0"/>
              <a:t>Your Medicare Administrative Contractor (MAC) is an available resource.</a:t>
            </a:r>
            <a:endParaRPr lang="en-US" sz="2800">
              <a:cs typeface="Calibri"/>
            </a:endParaRPr>
          </a:p>
          <a:p>
            <a:pPr marL="342900" indent="-342900">
              <a:buFont typeface="Arial" panose="020B0604020202020204" pitchFamily="34" charset="0"/>
              <a:buChar char="•"/>
            </a:pPr>
            <a:r>
              <a:rPr lang="en-US" sz="2800" dirty="0"/>
              <a:t>U.S. Food &amp; Drug Administration (FDA) Emergency Use Authorizations (EUAs) function under a different declaration.</a:t>
            </a:r>
            <a:endParaRPr lang="en-US" sz="2800">
              <a:cs typeface="Calibri"/>
            </a:endParaRPr>
          </a:p>
          <a:p>
            <a:pPr marL="342900" indent="-342900">
              <a:buFont typeface="Arial" panose="020B0604020202020204" pitchFamily="34" charset="0"/>
              <a:buChar char="•"/>
            </a:pPr>
            <a:r>
              <a:rPr lang="en-US" sz="2800" dirty="0"/>
              <a:t>Policies for Medicare Advantage and commercial payers may differ.</a:t>
            </a:r>
            <a:endParaRPr lang="en-US" sz="2800" dirty="0">
              <a:cs typeface="Calibri"/>
            </a:endParaRPr>
          </a:p>
          <a:p>
            <a:endParaRPr lang="en-US" dirty="0"/>
          </a:p>
        </p:txBody>
      </p:sp>
    </p:spTree>
    <p:extLst>
      <p:ext uri="{BB962C8B-B14F-4D97-AF65-F5344CB8AC3E}">
        <p14:creationId xmlns:p14="http://schemas.microsoft.com/office/powerpoint/2010/main" val="3269667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May no longer count resident time at alternate locations.</a:t>
            </a:r>
          </a:p>
          <a:p>
            <a:pPr marL="800100" lvl="1" indent="-342900">
              <a:buFont typeface="Arial" panose="020B0604020202020204" pitchFamily="34" charset="0"/>
              <a:buChar char="•"/>
            </a:pPr>
            <a:r>
              <a:rPr lang="en-US" dirty="0"/>
              <a:t>This includes their own home or a patient’s home.</a:t>
            </a:r>
            <a:endParaRPr lang="en-US" dirty="0">
              <a:cs typeface="Calibri"/>
            </a:endParaRPr>
          </a:p>
          <a:p>
            <a:pPr marL="342900" indent="-342900">
              <a:buFont typeface="Arial" panose="020B0604020202020204" pitchFamily="34" charset="0"/>
              <a:buChar char="•"/>
            </a:pPr>
            <a:r>
              <a:rPr lang="en-US" dirty="0"/>
              <a:t>A teaching hospital that sends residents to other hospitals cannot claim those residents in its Indirect Medical Education (IME) and Direct Graduate Medical Education (DGME) Full Time Equivalent (FTE) resident counts.</a:t>
            </a:r>
            <a:endParaRPr lang="en-US" dirty="0">
              <a:cs typeface="Calibri"/>
            </a:endParaRPr>
          </a:p>
          <a:p>
            <a:pPr marL="342900" indent="-342900">
              <a:buFont typeface="Arial" panose="020B0604020202020204" pitchFamily="34" charset="0"/>
              <a:buChar char="•"/>
            </a:pPr>
            <a:r>
              <a:rPr lang="en-US" dirty="0"/>
              <a:t>The presence of residents in non-teaching hospitals will trigger the establishment of IME and DGME FTE resident caps at the non-teaching hospital.</a:t>
            </a:r>
            <a:endParaRPr lang="en-US" dirty="0">
              <a:cs typeface="Calibri"/>
            </a:endParaRPr>
          </a:p>
          <a:p>
            <a:pPr marL="342900" indent="-342900">
              <a:buFont typeface="Arial" panose="020B0604020202020204" pitchFamily="34" charset="0"/>
              <a:buChar char="•"/>
            </a:pPr>
            <a:r>
              <a:rPr lang="en-US" dirty="0"/>
              <a:t>Temporary increase in beds.</a:t>
            </a:r>
            <a:endParaRPr lang="en-US" dirty="0">
              <a:cs typeface="Calibri" panose="020F0502020204030204"/>
            </a:endParaRPr>
          </a:p>
          <a:p>
            <a:pPr marL="800100" lvl="1" indent="-342900">
              <a:buFont typeface="Arial" panose="020B0604020202020204" pitchFamily="34" charset="0"/>
              <a:buChar char="•"/>
            </a:pPr>
            <a:r>
              <a:rPr lang="en-US" dirty="0"/>
              <a:t>Any added beds will be considered in determining the IME payments.</a:t>
            </a:r>
            <a:endParaRPr lang="en-US" dirty="0">
              <a:cs typeface="Calibri"/>
            </a:endParaRPr>
          </a:p>
          <a:p>
            <a:pPr marL="800100" lvl="1" indent="-342900">
              <a:buFont typeface="Arial" panose="020B0604020202020204" pitchFamily="34" charset="0"/>
              <a:buChar char="•"/>
            </a:pPr>
            <a:r>
              <a:rPr lang="en-US" dirty="0"/>
              <a:t>Regarding Inpatient psychiatric facilities (IPFs) and Inpatient Rehabilitation Facilities (IRFs), any change to the average daily census will be considered in determining teaching status adjustment payments.</a:t>
            </a:r>
            <a:endParaRPr lang="en-US" dirty="0">
              <a:cs typeface="Calibri"/>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D86D0FD4-C10F-36AE-0290-01576980E087}"/>
              </a:ext>
            </a:extLst>
          </p:cNvPr>
          <p:cNvSpPr>
            <a:spLocks noGrp="1"/>
          </p:cNvSpPr>
          <p:nvPr>
            <p:ph type="title"/>
          </p:nvPr>
        </p:nvSpPr>
        <p:spPr/>
        <p:txBody>
          <a:bodyPr/>
          <a:lstStyle/>
          <a:p>
            <a:r>
              <a:rPr lang="en-US" dirty="0"/>
              <a:t>Workforce Flexibilities – Teaching Physicians </a:t>
            </a:r>
          </a:p>
        </p:txBody>
      </p:sp>
    </p:spTree>
    <p:extLst>
      <p:ext uri="{BB962C8B-B14F-4D97-AF65-F5344CB8AC3E}">
        <p14:creationId xmlns:p14="http://schemas.microsoft.com/office/powerpoint/2010/main" val="3131512332"/>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Workforce – Hospital, Teaching Hospitals</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Waivers are ending at the conclusion of the PHE.</a:t>
            </a:r>
          </a:p>
          <a:p>
            <a:pPr marL="800100" lvl="1" indent="-342900">
              <a:buFont typeface="Arial" panose="020B0604020202020204" pitchFamily="34" charset="0"/>
              <a:buChar char="•"/>
            </a:pPr>
            <a:r>
              <a:rPr lang="en-US" dirty="0"/>
              <a:t>Sterile compounding allowance of face mask to be removed and retained in the compounding area, to be reused during the same work shift in the compounding area.</a:t>
            </a:r>
            <a:endParaRPr lang="en-US" dirty="0">
              <a:cs typeface="Calibri"/>
            </a:endParaRPr>
          </a:p>
          <a:p>
            <a:pPr marL="800100" lvl="1" indent="-342900">
              <a:buFont typeface="Arial" panose="020B0604020202020204" pitchFamily="34" charset="0"/>
              <a:buChar char="•"/>
            </a:pPr>
            <a:r>
              <a:rPr lang="en-US" dirty="0"/>
              <a:t>Physicians whose privileges would have expired were allowed to continue practicing.</a:t>
            </a:r>
            <a:endParaRPr lang="en-US" dirty="0">
              <a:cs typeface="Calibri" panose="020F0502020204030204"/>
            </a:endParaRPr>
          </a:p>
          <a:p>
            <a:pPr marL="800100" lvl="1" indent="-342900">
              <a:buFont typeface="Arial" panose="020B0604020202020204" pitchFamily="34" charset="0"/>
              <a:buChar char="•"/>
            </a:pPr>
            <a:r>
              <a:rPr lang="en-US" dirty="0"/>
              <a:t>New physicians allowed to practice in a hospital before full medical staff/governing body review and approval.</a:t>
            </a:r>
            <a:endParaRPr lang="en-US" dirty="0">
              <a:cs typeface="Calibri"/>
            </a:endParaRPr>
          </a:p>
          <a:p>
            <a:pPr marL="800100" lvl="1" indent="-342900">
              <a:buFont typeface="Arial" panose="020B0604020202020204" pitchFamily="34" charset="0"/>
              <a:buChar char="•"/>
            </a:pPr>
            <a:r>
              <a:rPr lang="en-US" dirty="0"/>
              <a:t>Certified Registered Nurse Anesthetist (CRNA) physician supervision waiver.</a:t>
            </a:r>
            <a:endParaRPr lang="en-US" dirty="0">
              <a:cs typeface="Calibri" panose="020F0502020204030204"/>
            </a:endParaRPr>
          </a:p>
          <a:p>
            <a:pPr marL="800100" lvl="1" indent="-342900">
              <a:buFont typeface="Arial" panose="020B0604020202020204" pitchFamily="34" charset="0"/>
              <a:buChar char="•"/>
            </a:pPr>
            <a:r>
              <a:rPr lang="en-US" dirty="0"/>
              <a:t>Hospital written designation of the personnel qualified to perform specific respiratory care procedures and amount of supervision.</a:t>
            </a:r>
            <a:endParaRPr lang="en-US" dirty="0">
              <a:cs typeface="Calibri"/>
            </a:endParaRPr>
          </a:p>
          <a:p>
            <a:pPr marL="800100" lvl="1" indent="-342900">
              <a:buFont typeface="Arial" panose="020B0604020202020204" pitchFamily="34" charset="0"/>
              <a:buChar char="•"/>
            </a:pPr>
            <a:r>
              <a:rPr lang="en-US" dirty="0"/>
              <a:t>Critical Access Hospital (CAH) deferring all licensure, certification, registration, and minimum qualifications.</a:t>
            </a:r>
            <a:endParaRPr lang="en-US" dirty="0">
              <a:cs typeface="Calibri"/>
            </a:endParaRPr>
          </a:p>
        </p:txBody>
      </p:sp>
    </p:spTree>
    <p:extLst>
      <p:ext uri="{BB962C8B-B14F-4D97-AF65-F5344CB8AC3E}">
        <p14:creationId xmlns:p14="http://schemas.microsoft.com/office/powerpoint/2010/main" val="3484992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0820-7B14-E614-175C-51DFB3588022}"/>
              </a:ext>
            </a:extLst>
          </p:cNvPr>
          <p:cNvSpPr>
            <a:spLocks noGrp="1"/>
          </p:cNvSpPr>
          <p:nvPr>
            <p:ph type="title"/>
          </p:nvPr>
        </p:nvSpPr>
        <p:spPr/>
        <p:txBody>
          <a:bodyPr/>
          <a:lstStyle/>
          <a:p>
            <a:r>
              <a:rPr lang="en-US" dirty="0"/>
              <a:t>CMS Hospitals Without Walls</a:t>
            </a:r>
          </a:p>
        </p:txBody>
      </p:sp>
    </p:spTree>
    <p:extLst>
      <p:ext uri="{BB962C8B-B14F-4D97-AF65-F5344CB8AC3E}">
        <p14:creationId xmlns:p14="http://schemas.microsoft.com/office/powerpoint/2010/main" val="3501512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a:t>Acute Hospital Care at Home</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a:xfrm>
            <a:off x="838200" y="1038226"/>
            <a:ext cx="5562600" cy="4947904"/>
          </a:xfrm>
        </p:spPr>
        <p:txBody>
          <a:bodyPr vert="horz" lIns="0" tIns="45720" rIns="91440" bIns="45720" rtlCol="0" anchor="t">
            <a:noAutofit/>
          </a:bodyPr>
          <a:lstStyle/>
          <a:p>
            <a:pPr marL="342900" indent="-342900">
              <a:buFont typeface="Arial" panose="020B0604020202020204" pitchFamily="34" charset="0"/>
              <a:buChar char="•"/>
            </a:pPr>
            <a:r>
              <a:rPr lang="en-US" dirty="0"/>
              <a:t>The main Hospitals Without Walls flexibilities are ending.</a:t>
            </a:r>
          </a:p>
          <a:p>
            <a:pPr marL="342900" indent="-342900">
              <a:buFont typeface="Arial" panose="020B0604020202020204" pitchFamily="34" charset="0"/>
              <a:buChar char="•"/>
            </a:pPr>
            <a:r>
              <a:rPr lang="en-US" dirty="0"/>
              <a:t>Acute Hospital Care at Home expands on the Hospital Without Walls initiative.</a:t>
            </a:r>
            <a:endParaRPr lang="en-US" dirty="0">
              <a:cs typeface="Calibri"/>
            </a:endParaRPr>
          </a:p>
          <a:p>
            <a:pPr marL="342900" indent="-342900">
              <a:buFont typeface="Arial" panose="020B0604020202020204" pitchFamily="34" charset="0"/>
              <a:buChar char="•"/>
            </a:pPr>
            <a:r>
              <a:rPr lang="en-US" dirty="0"/>
              <a:t>Consolidated Appropriations Act, 2023 (CAA) expands program through 2024.</a:t>
            </a:r>
            <a:endParaRPr lang="en-US" dirty="0">
              <a:cs typeface="Calibri" panose="020F0502020204030204"/>
            </a:endParaRPr>
          </a:p>
          <a:p>
            <a:pPr marL="342900" indent="-342900">
              <a:buFont typeface="Arial" panose="020B0604020202020204" pitchFamily="34" charset="0"/>
              <a:buChar char="•"/>
            </a:pPr>
            <a:r>
              <a:rPr lang="en-US" dirty="0"/>
              <a:t>Must apply to participate.</a:t>
            </a:r>
            <a:endParaRPr lang="en-US" dirty="0">
              <a:cs typeface="Calibri" panose="020F0502020204030204"/>
            </a:endParaRPr>
          </a:p>
        </p:txBody>
      </p:sp>
      <p:pic>
        <p:nvPicPr>
          <p:cNvPr id="5" name="Picture 4">
            <a:extLst>
              <a:ext uri="{FF2B5EF4-FFF2-40B4-BE49-F238E27FC236}">
                <a16:creationId xmlns:a16="http://schemas.microsoft.com/office/drawing/2014/main" id="{35AF3534-62DF-667E-AF99-6805C5AB9B44}"/>
              </a:ext>
            </a:extLst>
          </p:cNvPr>
          <p:cNvPicPr>
            <a:picLocks noChangeAspect="1"/>
          </p:cNvPicPr>
          <p:nvPr/>
        </p:nvPicPr>
        <p:blipFill>
          <a:blip r:embed="rId3"/>
          <a:stretch>
            <a:fillRect/>
          </a:stretch>
        </p:blipFill>
        <p:spPr>
          <a:xfrm>
            <a:off x="7150885" y="1551859"/>
            <a:ext cx="4202915" cy="3754282"/>
          </a:xfrm>
          <a:prstGeom prst="rect">
            <a:avLst/>
          </a:prstGeom>
        </p:spPr>
      </p:pic>
    </p:spTree>
    <p:extLst>
      <p:ext uri="{BB962C8B-B14F-4D97-AF65-F5344CB8AC3E}">
        <p14:creationId xmlns:p14="http://schemas.microsoft.com/office/powerpoint/2010/main" val="1660214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Hospitals Without Walls - Ending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The flexibilities are ending because CMS doesn’t have the authority to change the regulations.</a:t>
            </a:r>
          </a:p>
          <a:p>
            <a:pPr marL="342900" indent="-342900">
              <a:buFont typeface="Arial" panose="020B0604020202020204" pitchFamily="34" charset="0"/>
              <a:buChar char="•"/>
            </a:pPr>
            <a:r>
              <a:rPr lang="en-US" dirty="0"/>
              <a:t>Teaching Hospital Fact Sheet mirrors the Hospital fact sheet for this section.</a:t>
            </a:r>
            <a:endParaRPr lang="en-US">
              <a:cs typeface="Calibri"/>
            </a:endParaRPr>
          </a:p>
          <a:p>
            <a:pPr marL="342900" indent="-342900">
              <a:buFont typeface="Arial" panose="020B0604020202020204" pitchFamily="34" charset="0"/>
              <a:buChar char="•"/>
            </a:pPr>
            <a:r>
              <a:rPr lang="en-US" dirty="0"/>
              <a:t>Temporary expansion sites.</a:t>
            </a:r>
            <a:endParaRPr lang="en-US">
              <a:cs typeface="Calibri" panose="020F0502020204030204"/>
            </a:endParaRPr>
          </a:p>
          <a:p>
            <a:pPr marL="342900" indent="-342900">
              <a:buFont typeface="Arial" panose="020B0604020202020204" pitchFamily="34" charset="0"/>
              <a:buChar char="•"/>
            </a:pPr>
            <a:r>
              <a:rPr lang="en-US" dirty="0"/>
              <a:t>Providers temporarily enrolled as a hospital:</a:t>
            </a:r>
            <a:endParaRPr lang="en-US" dirty="0">
              <a:cs typeface="Calibri" panose="020F0502020204030204"/>
            </a:endParaRPr>
          </a:p>
          <a:p>
            <a:pPr marL="800100" lvl="1" indent="-342900">
              <a:buFont typeface="Arial" panose="020B0604020202020204" pitchFamily="34" charset="0"/>
              <a:buChar char="•"/>
            </a:pPr>
            <a:r>
              <a:rPr lang="en-US" dirty="0"/>
              <a:t>Ambulatory surgical centers (ASCs):</a:t>
            </a:r>
            <a:endParaRPr lang="en-US">
              <a:cs typeface="Calibri"/>
            </a:endParaRPr>
          </a:p>
          <a:p>
            <a:pPr marL="1120140" lvl="2" indent="-342900">
              <a:buFont typeface="Arial" panose="020B0604020202020204" pitchFamily="34" charset="0"/>
              <a:buChar char="•"/>
            </a:pPr>
            <a:r>
              <a:rPr lang="en-US" dirty="0"/>
              <a:t>Must submit notification of intent to convert back to ASC status.</a:t>
            </a:r>
            <a:endParaRPr lang="en-US">
              <a:cs typeface="Calibri"/>
            </a:endParaRPr>
          </a:p>
          <a:p>
            <a:pPr marL="1120140" lvl="2" indent="-342900">
              <a:buFont typeface="Arial" panose="020B0604020202020204" pitchFamily="34" charset="0"/>
              <a:buChar char="•"/>
            </a:pPr>
            <a:r>
              <a:rPr lang="en-US" dirty="0"/>
              <a:t>Must meet hospital certification standards to become a hospital.</a:t>
            </a:r>
            <a:endParaRPr lang="en-US">
              <a:cs typeface="Calibri" panose="020F0502020204030204"/>
            </a:endParaRPr>
          </a:p>
          <a:p>
            <a:pPr marL="800100" lvl="1" indent="-342900">
              <a:buFont typeface="Arial" panose="020B0604020202020204" pitchFamily="34" charset="0"/>
              <a:buChar char="•"/>
            </a:pPr>
            <a:r>
              <a:rPr lang="en-US" dirty="0"/>
              <a:t>Independent, free standing, emergency departments (IFEDs).</a:t>
            </a:r>
            <a:endParaRPr lang="en-US">
              <a:cs typeface="Calibri"/>
            </a:endParaRPr>
          </a:p>
          <a:p>
            <a:pPr marL="342900" indent="-342900">
              <a:buFont typeface="Arial" panose="020B0604020202020204" pitchFamily="34" charset="0"/>
              <a:buChar char="•"/>
            </a:pPr>
            <a:r>
              <a:rPr lang="en-US" dirty="0"/>
              <a:t>Off-Site Patient Screening.</a:t>
            </a:r>
            <a:endParaRPr lang="en-US" dirty="0">
              <a:cs typeface="Calibri"/>
            </a:endParaRPr>
          </a:p>
        </p:txBody>
      </p:sp>
    </p:spTree>
    <p:extLst>
      <p:ext uri="{BB962C8B-B14F-4D97-AF65-F5344CB8AC3E}">
        <p14:creationId xmlns:p14="http://schemas.microsoft.com/office/powerpoint/2010/main" val="4235460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Hospitals Without Walls - Ending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Paperwork requirements: </a:t>
            </a:r>
          </a:p>
          <a:p>
            <a:pPr marL="800100" lvl="1" indent="-342900">
              <a:buFont typeface="Arial" panose="020B0604020202020204" pitchFamily="34" charset="0"/>
              <a:buChar char="•"/>
            </a:pPr>
            <a:r>
              <a:rPr lang="en-US" dirty="0"/>
              <a:t>Timeframe for providing a copy of a medical record.</a:t>
            </a:r>
            <a:endParaRPr lang="en-US">
              <a:cs typeface="Calibri"/>
            </a:endParaRPr>
          </a:p>
          <a:p>
            <a:pPr marL="800100" lvl="1" indent="-342900">
              <a:buFont typeface="Arial" panose="020B0604020202020204" pitchFamily="34" charset="0"/>
              <a:buChar char="•"/>
            </a:pPr>
            <a:r>
              <a:rPr lang="en-US" dirty="0"/>
              <a:t>Written policies &amp; procedures on visitation of patients who are in COVID-19 isolation and </a:t>
            </a:r>
            <a:r>
              <a:rPr lang="en-US"/>
              <a:t>quarantine processes.</a:t>
            </a:r>
            <a:endParaRPr lang="en-US">
              <a:cs typeface="Calibri"/>
            </a:endParaRPr>
          </a:p>
          <a:p>
            <a:pPr marL="800100" lvl="1" indent="-342900">
              <a:buFont typeface="Arial" panose="020B0604020202020204" pitchFamily="34" charset="0"/>
              <a:buChar char="•"/>
            </a:pPr>
            <a:r>
              <a:rPr lang="en-US" dirty="0"/>
              <a:t>Seclusion and restraint of patients.</a:t>
            </a:r>
            <a:endParaRPr lang="en-US">
              <a:cs typeface="Calibri"/>
            </a:endParaRPr>
          </a:p>
          <a:p>
            <a:pPr marL="342900" indent="-342900">
              <a:buFont typeface="Arial" panose="020B0604020202020204" pitchFamily="34" charset="0"/>
              <a:buChar char="•"/>
            </a:pPr>
            <a:r>
              <a:rPr lang="en-US" dirty="0"/>
              <a:t>Physical Environment requirements:</a:t>
            </a:r>
            <a:endParaRPr lang="en-US">
              <a:cs typeface="Calibri"/>
            </a:endParaRPr>
          </a:p>
          <a:p>
            <a:pPr marL="800100" lvl="1" indent="-342900">
              <a:buFont typeface="Arial" panose="020B0604020202020204" pitchFamily="34" charset="0"/>
              <a:buChar char="•"/>
            </a:pPr>
            <a:r>
              <a:rPr lang="en-US" dirty="0"/>
              <a:t>Facility and non-facility space not normally used for patient care.</a:t>
            </a:r>
            <a:endParaRPr lang="en-US">
              <a:cs typeface="Calibri"/>
            </a:endParaRPr>
          </a:p>
          <a:p>
            <a:pPr marL="342900" indent="-342900">
              <a:buFont typeface="Arial" panose="020B0604020202020204" pitchFamily="34" charset="0"/>
              <a:buChar char="•"/>
            </a:pPr>
            <a:r>
              <a:rPr lang="en-US" dirty="0"/>
              <a:t>Specific Life Safety Code:</a:t>
            </a:r>
            <a:endParaRPr lang="en-US">
              <a:cs typeface="Calibri"/>
            </a:endParaRPr>
          </a:p>
          <a:p>
            <a:pPr marL="800100" lvl="1" indent="-342900">
              <a:buFont typeface="Arial" panose="020B0604020202020204" pitchFamily="34" charset="0"/>
              <a:buChar char="•"/>
            </a:pPr>
            <a:r>
              <a:rPr lang="en-US" dirty="0"/>
              <a:t>Alcohol-Based Hand-Rub dispenser waiver of prescriptive and storage requirements.</a:t>
            </a:r>
            <a:endParaRPr lang="en-US">
              <a:cs typeface="Calibri"/>
            </a:endParaRPr>
          </a:p>
          <a:p>
            <a:pPr marL="800100" lvl="1" indent="-342900">
              <a:buFont typeface="Arial" panose="020B0604020202020204" pitchFamily="34" charset="0"/>
              <a:buChar char="•"/>
            </a:pPr>
            <a:r>
              <a:rPr lang="en-US" dirty="0"/>
              <a:t>Temporary construction of walls and barriers between patients.</a:t>
            </a:r>
            <a:endParaRPr lang="en-US">
              <a:cs typeface="Calibri"/>
            </a:endParaRPr>
          </a:p>
          <a:p>
            <a:pPr marL="800100" lvl="1" indent="-342900">
              <a:buFont typeface="Arial" panose="020B0604020202020204" pitchFamily="34" charset="0"/>
              <a:buChar char="•"/>
            </a:pPr>
            <a:r>
              <a:rPr lang="en-US" dirty="0"/>
              <a:t>Use of Provider-Based Departments (PBDs) as temporary expansion sites.</a:t>
            </a:r>
            <a:endParaRPr lang="en-US" dirty="0">
              <a:cs typeface="Calibri" panose="020F0502020204030204"/>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79142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Hospitals Without Walls - Ending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Supporting hospitals to more effectively respond to COVID-19 PHE.</a:t>
            </a:r>
          </a:p>
          <a:p>
            <a:pPr marL="800100" lvl="1" indent="-342900">
              <a:buFont typeface="Arial" panose="020B0604020202020204" pitchFamily="34" charset="0"/>
              <a:buChar char="•"/>
            </a:pPr>
            <a:r>
              <a:rPr lang="en-US" dirty="0"/>
              <a:t>Temporary extraordinary circumstances relocation exception policy for on-campus PBDs and excepted off-campus PBDs.</a:t>
            </a:r>
            <a:endParaRPr lang="en-US" dirty="0">
              <a:cs typeface="Calibri"/>
            </a:endParaRPr>
          </a:p>
          <a:p>
            <a:pPr marL="800100" lvl="1" indent="-342900">
              <a:buFont typeface="Arial" panose="020B0604020202020204" pitchFamily="34" charset="0"/>
              <a:buChar char="•"/>
            </a:pPr>
            <a:r>
              <a:rPr lang="en-US" dirty="0"/>
              <a:t>Streamlining process for relocating PBDs to seek the exception so providers can see patients and bill for services.</a:t>
            </a:r>
            <a:endParaRPr lang="en-US" dirty="0">
              <a:cs typeface="Calibri"/>
            </a:endParaRPr>
          </a:p>
          <a:p>
            <a:pPr marL="800100" lvl="1" indent="-342900">
              <a:buFont typeface="Arial" panose="020B0604020202020204" pitchFamily="34" charset="0"/>
              <a:buChar char="•"/>
            </a:pPr>
            <a:r>
              <a:rPr lang="en-US" dirty="0"/>
              <a:t>Allowing PBDs to relocate to more than one PBD location, or partially relocate, while remaining</a:t>
            </a:r>
            <a:r>
              <a:rPr lang="en-US" dirty="0">
                <a:ea typeface="+mn-lt"/>
                <a:cs typeface="+mn-lt"/>
              </a:rPr>
              <a:t> in the original location and receiving the</a:t>
            </a:r>
            <a:r>
              <a:rPr lang="en-US" dirty="0"/>
              <a:t> full Outpatient Prospective Payment System (OPPS) amount.</a:t>
            </a:r>
            <a:endParaRPr lang="en-US" dirty="0">
              <a:cs typeface="Calibri"/>
            </a:endParaRPr>
          </a:p>
          <a:p>
            <a:pPr marL="1120140" lvl="2" indent="-342900">
              <a:buFont typeface="Arial" panose="020B0604020202020204" pitchFamily="34" charset="0"/>
              <a:buChar char="•"/>
            </a:pPr>
            <a:r>
              <a:rPr lang="en-US" dirty="0"/>
              <a:t>Patient’s home.</a:t>
            </a:r>
            <a:endParaRPr lang="en-US" dirty="0">
              <a:cs typeface="Calibri"/>
            </a:endParaRPr>
          </a:p>
          <a:p>
            <a:pPr marL="800100" lvl="1" indent="-342900">
              <a:buFont typeface="Arial" panose="020B0604020202020204" pitchFamily="34" charset="0"/>
              <a:buChar char="•"/>
            </a:pPr>
            <a:r>
              <a:rPr lang="en-US" dirty="0"/>
              <a:t>Temporarily relocated PBDs that are permanently relocated will be considered new off-campus PBD.</a:t>
            </a:r>
            <a:endParaRPr lang="en-US" dirty="0">
              <a:cs typeface="Calibri"/>
            </a:endParaRPr>
          </a:p>
          <a:p>
            <a:pPr marL="1120140" lvl="2" indent="-342900">
              <a:buFont typeface="Arial" panose="020B0604020202020204" pitchFamily="34" charset="0"/>
              <a:buChar char="•"/>
            </a:pPr>
            <a:r>
              <a:rPr lang="en-US" dirty="0"/>
              <a:t>Use modifier PN </a:t>
            </a:r>
            <a:r>
              <a:rPr lang="en-US" i="1" dirty="0"/>
              <a:t>Non-excepted service provided at an off-campus, outpatient, provider-based </a:t>
            </a:r>
            <a:r>
              <a:rPr lang="en-US" dirty="0"/>
              <a:t>department</a:t>
            </a:r>
            <a:r>
              <a:rPr lang="en-US" i="1" dirty="0"/>
              <a:t> of a hospital.</a:t>
            </a:r>
            <a:endParaRPr lang="en-US" dirty="0"/>
          </a:p>
          <a:p>
            <a:pPr marL="800100" lvl="1" indent="-342900">
              <a:buFont typeface="Arial" panose="020B0604020202020204" pitchFamily="34" charset="0"/>
              <a:buChar char="•"/>
            </a:pPr>
            <a:r>
              <a:rPr lang="en-US" dirty="0"/>
              <a:t>Temporarily relocated excepted off-campus locations that permanently located need to follow standard extraordinary circumstances relocation process.</a:t>
            </a:r>
            <a:endParaRPr lang="en-US" dirty="0">
              <a:cs typeface="Calibri"/>
            </a:endParaRPr>
          </a:p>
        </p:txBody>
      </p:sp>
    </p:spTree>
    <p:extLst>
      <p:ext uri="{BB962C8B-B14F-4D97-AF65-F5344CB8AC3E}">
        <p14:creationId xmlns:p14="http://schemas.microsoft.com/office/powerpoint/2010/main" val="2070643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Hospitals Without Walls - Ending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Hospital-Only Remote Outpatient Therapy and Education Services provided in the patient’s home as if they were furnished in-person.</a:t>
            </a:r>
          </a:p>
          <a:p>
            <a:pPr marL="342900" indent="-342900">
              <a:buFont typeface="Arial" panose="020B0604020202020204" pitchFamily="34" charset="0"/>
              <a:buChar char="•"/>
            </a:pPr>
            <a:r>
              <a:rPr lang="en-US" dirty="0"/>
              <a:t>Partial Hospitalization Program (PHP) services provided to a patient in their home.</a:t>
            </a:r>
            <a:endParaRPr lang="en-US" dirty="0">
              <a:cs typeface="Calibri"/>
            </a:endParaRPr>
          </a:p>
          <a:p>
            <a:pPr marL="342900" indent="-342900">
              <a:buFont typeface="Arial" panose="020B0604020202020204" pitchFamily="34" charset="0"/>
              <a:buChar char="•"/>
            </a:pPr>
            <a:r>
              <a:rPr lang="en-US" dirty="0"/>
              <a:t>Expanded ability for hospitals to offer long-term care services (swing beds) for patients who do not require acute care but do meet the Skilled Nursing Facility (SNF) level of care criteria.</a:t>
            </a:r>
            <a:endParaRPr lang="en-US" dirty="0">
              <a:cs typeface="Calibri"/>
            </a:endParaRPr>
          </a:p>
          <a:p>
            <a:pPr marL="342900" indent="-342900">
              <a:buFont typeface="Arial" panose="020B0604020202020204" pitchFamily="34" charset="0"/>
              <a:buChar char="•"/>
            </a:pPr>
            <a:r>
              <a:rPr lang="en-US" dirty="0"/>
              <a:t>Critical Access Hospital (CAH) status and location requirements relaxation.</a:t>
            </a:r>
            <a:endParaRPr lang="en-US" dirty="0">
              <a:cs typeface="Calibri" panose="020F0502020204030204"/>
            </a:endParaRPr>
          </a:p>
          <a:p>
            <a:pPr marL="800100" lvl="1" indent="-342900">
              <a:buFont typeface="Arial" panose="020B0604020202020204" pitchFamily="34" charset="0"/>
              <a:buChar char="•"/>
            </a:pPr>
            <a:r>
              <a:rPr lang="en-US" dirty="0"/>
              <a:t>Located in a rural area, or area being treated as rural.</a:t>
            </a:r>
            <a:endParaRPr lang="en-US" dirty="0">
              <a:cs typeface="Calibri"/>
            </a:endParaRPr>
          </a:p>
          <a:p>
            <a:pPr marL="800100" lvl="1" indent="-342900">
              <a:buFont typeface="Arial" panose="020B0604020202020204" pitchFamily="34" charset="0"/>
              <a:buChar char="•"/>
            </a:pPr>
            <a:r>
              <a:rPr lang="en-US" dirty="0"/>
              <a:t>Surge site locations.</a:t>
            </a:r>
            <a:endParaRPr lang="en-US" dirty="0">
              <a:cs typeface="Calibri" panose="020F0502020204030204"/>
            </a:endParaRPr>
          </a:p>
          <a:p>
            <a:pPr marL="800100" lvl="1" indent="-342900">
              <a:buFont typeface="Arial" panose="020B0604020202020204" pitchFamily="34" charset="0"/>
              <a:buChar char="•"/>
            </a:pPr>
            <a:r>
              <a:rPr lang="en-US" dirty="0"/>
              <a:t>Establish off-campus and co-location requirements.</a:t>
            </a:r>
            <a:endParaRPr lang="en-US" dirty="0">
              <a:cs typeface="Calibri" panose="020F0502020204030204"/>
            </a:endParaRPr>
          </a:p>
        </p:txBody>
      </p:sp>
    </p:spTree>
    <p:extLst>
      <p:ext uri="{BB962C8B-B14F-4D97-AF65-F5344CB8AC3E}">
        <p14:creationId xmlns:p14="http://schemas.microsoft.com/office/powerpoint/2010/main" val="2177311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Hospitals Without Walls - Ending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a:xfrm>
            <a:off x="838200" y="1038226"/>
            <a:ext cx="10632141" cy="4947904"/>
          </a:xfrm>
        </p:spPr>
        <p:txBody>
          <a:bodyPr vert="horz" lIns="0" tIns="45720" rIns="91440" bIns="45720" rtlCol="0" anchor="t">
            <a:noAutofit/>
          </a:bodyPr>
          <a:lstStyle/>
          <a:p>
            <a:pPr marL="342900" indent="-342900">
              <a:buFont typeface="Arial" panose="020B0604020202020204" pitchFamily="34" charset="0"/>
              <a:buChar char="•"/>
            </a:pPr>
            <a:r>
              <a:rPr lang="en-US" dirty="0"/>
              <a:t>Sole Community Hospitals (SCHs) eligibility requirements.</a:t>
            </a:r>
          </a:p>
          <a:p>
            <a:pPr marL="800100" lvl="1" indent="-342900">
              <a:buFont typeface="Arial" panose="020B0604020202020204" pitchFamily="34" charset="0"/>
              <a:buChar char="•"/>
            </a:pPr>
            <a:r>
              <a:rPr lang="en-US" dirty="0"/>
              <a:t>Market share and bed requirements.</a:t>
            </a:r>
            <a:endParaRPr lang="en-US" dirty="0">
              <a:cs typeface="Calibri"/>
            </a:endParaRPr>
          </a:p>
          <a:p>
            <a:pPr marL="800100" lvl="1" indent="-342900">
              <a:buFont typeface="Arial" panose="020B0604020202020204" pitchFamily="34" charset="0"/>
              <a:buChar char="•"/>
            </a:pPr>
            <a:r>
              <a:rPr lang="en-US" dirty="0"/>
              <a:t>Medicare-Dependent, Small Rural Hospitals (MDHs) requirements.</a:t>
            </a:r>
            <a:endParaRPr lang="en-US" dirty="0">
              <a:cs typeface="Calibri"/>
            </a:endParaRPr>
          </a:p>
          <a:p>
            <a:pPr marL="800100" lvl="1" indent="-342900">
              <a:buFont typeface="Arial" panose="020B0604020202020204" pitchFamily="34" charset="0"/>
              <a:buChar char="•"/>
            </a:pPr>
            <a:r>
              <a:rPr lang="en-US" dirty="0"/>
              <a:t>100 or fewer beds.</a:t>
            </a:r>
            <a:endParaRPr lang="en-US" dirty="0">
              <a:cs typeface="Calibri" panose="020F0502020204030204"/>
            </a:endParaRPr>
          </a:p>
          <a:p>
            <a:pPr marL="800100" lvl="1" indent="-342900">
              <a:buFont typeface="Arial" panose="020B0604020202020204" pitchFamily="34" charset="0"/>
              <a:buChar char="•"/>
            </a:pPr>
            <a:r>
              <a:rPr lang="en-US" dirty="0"/>
              <a:t>60% of inpatient days or discharges attributable to Medicare Part A.</a:t>
            </a:r>
            <a:endParaRPr lang="en-US" dirty="0">
              <a:cs typeface="Calibri" panose="020F0502020204030204"/>
            </a:endParaRPr>
          </a:p>
          <a:p>
            <a:pPr marL="342900" indent="-342900">
              <a:buFont typeface="Arial" panose="020B0604020202020204" pitchFamily="34" charset="0"/>
              <a:buChar char="•"/>
            </a:pPr>
            <a:r>
              <a:rPr lang="en-US" dirty="0"/>
              <a:t>Housing acute care patients in distinct part units.</a:t>
            </a:r>
            <a:endParaRPr lang="en-US" dirty="0">
              <a:cs typeface="Calibri"/>
            </a:endParaRPr>
          </a:p>
          <a:p>
            <a:pPr marL="342900" indent="-342900">
              <a:buFont typeface="Arial" panose="020B0604020202020204" pitchFamily="34" charset="0"/>
              <a:buChar char="•"/>
            </a:pPr>
            <a:r>
              <a:rPr lang="en-US" dirty="0"/>
              <a:t>Care for excluded inpatient psychiatric unit patients in the acute care unit of a hospital.</a:t>
            </a:r>
            <a:endParaRPr lang="en-US" dirty="0">
              <a:cs typeface="Calibri" panose="020F0502020204030204"/>
            </a:endParaRPr>
          </a:p>
          <a:p>
            <a:pPr marL="342900" indent="-342900">
              <a:buFont typeface="Arial" panose="020B0604020202020204" pitchFamily="34" charset="0"/>
              <a:buChar char="•"/>
            </a:pPr>
            <a:r>
              <a:rPr lang="en-US" dirty="0"/>
              <a:t>Care for excluded inpatient rehabilitation unit patients in the acute care unit of a hospital.</a:t>
            </a:r>
            <a:endParaRPr lang="en-US" dirty="0">
              <a:cs typeface="Calibri" panose="020F0502020204030204"/>
            </a:endParaRPr>
          </a:p>
          <a:p>
            <a:pPr marL="342900" indent="-342900">
              <a:buFont typeface="Arial" panose="020B0604020202020204" pitchFamily="34" charset="0"/>
              <a:buChar char="•"/>
            </a:pPr>
            <a:r>
              <a:rPr lang="en-US" dirty="0"/>
              <a:t>Inpatient rehabilitation facilities and the 60% rule.</a:t>
            </a:r>
            <a:endParaRPr lang="en-US" dirty="0">
              <a:cs typeface="Calibri"/>
            </a:endParaRPr>
          </a:p>
          <a:p>
            <a:pPr marL="800100" lvl="1" indent="-342900">
              <a:buFont typeface="Arial" panose="020B0604020202020204" pitchFamily="34" charset="0"/>
              <a:buChar char="•"/>
            </a:pPr>
            <a:r>
              <a:rPr lang="en-US" dirty="0"/>
              <a:t>All inpatients will be included in the inpatient population for purposes of calculating the thresholds.</a:t>
            </a:r>
            <a:endParaRPr lang="en-US" dirty="0">
              <a:cs typeface="Calibri"/>
            </a:endParaRPr>
          </a:p>
        </p:txBody>
      </p:sp>
    </p:spTree>
    <p:extLst>
      <p:ext uri="{BB962C8B-B14F-4D97-AF65-F5344CB8AC3E}">
        <p14:creationId xmlns:p14="http://schemas.microsoft.com/office/powerpoint/2010/main" val="4189276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Hospitals Without Walls - Ending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a:xfrm>
            <a:off x="838200" y="1038226"/>
            <a:ext cx="6007100" cy="4947904"/>
          </a:xfrm>
        </p:spPr>
        <p:txBody>
          <a:bodyPr vert="horz" lIns="0" tIns="45720" rIns="91440" bIns="45720" rtlCol="0" anchor="t">
            <a:noAutofit/>
          </a:bodyPr>
          <a:lstStyle/>
          <a:p>
            <a:pPr marL="342900" indent="-342900">
              <a:buFont typeface="Arial" panose="020B0604020202020204" pitchFamily="34" charset="0"/>
              <a:buChar char="•"/>
            </a:pPr>
            <a:r>
              <a:rPr lang="en-US" dirty="0"/>
              <a:t>Hospital-Only clinical staff in-person services where the patient’s home was considered to be a PBD for the purpose of receiving outpatient services.</a:t>
            </a:r>
          </a:p>
          <a:p>
            <a:pPr marL="800100" lvl="1" indent="-342900">
              <a:buFont typeface="Arial" panose="020B0604020202020204" pitchFamily="34" charset="0"/>
              <a:buChar char="•"/>
            </a:pPr>
            <a:r>
              <a:rPr lang="en-US" dirty="0"/>
              <a:t>Services required to be furnished by a health professional, such as infusion or wound care.</a:t>
            </a:r>
            <a:endParaRPr lang="en-US" dirty="0">
              <a:cs typeface="Calibri"/>
            </a:endParaRPr>
          </a:p>
          <a:p>
            <a:pPr marL="800100" lvl="1" indent="-342900">
              <a:buFont typeface="Arial" panose="020B0604020202020204" pitchFamily="34" charset="0"/>
              <a:buChar char="•"/>
            </a:pPr>
            <a:r>
              <a:rPr lang="en-US" dirty="0"/>
              <a:t>Reported as if performed at the hospital.</a:t>
            </a:r>
            <a:endParaRPr lang="en-US" dirty="0">
              <a:cs typeface="Calibri" panose="020F0502020204030204"/>
            </a:endParaRPr>
          </a:p>
          <a:p>
            <a:pPr marL="800100" lvl="1" indent="-342900">
              <a:buFont typeface="Arial" panose="020B0604020202020204" pitchFamily="34" charset="0"/>
              <a:buChar char="•"/>
            </a:pPr>
            <a:r>
              <a:rPr lang="en-US" dirty="0"/>
              <a:t>Require an order by the physician or NPP.</a:t>
            </a:r>
            <a:endParaRPr lang="en-US" dirty="0">
              <a:cs typeface="Calibri" panose="020F0502020204030204"/>
            </a:endParaRPr>
          </a:p>
          <a:p>
            <a:pPr marL="800100" lvl="1" indent="-342900">
              <a:buFont typeface="Arial" panose="020B0604020202020204" pitchFamily="34" charset="0"/>
              <a:buChar char="•"/>
            </a:pPr>
            <a:r>
              <a:rPr lang="en-US" dirty="0"/>
              <a:t>Require supervision, which may be through audio/visual communication.</a:t>
            </a:r>
            <a:endParaRPr lang="en-US" dirty="0">
              <a:cs typeface="Calibri" panose="020F0502020204030204"/>
            </a:endParaRPr>
          </a:p>
        </p:txBody>
      </p:sp>
      <p:pic>
        <p:nvPicPr>
          <p:cNvPr id="4" name="Picture 3">
            <a:extLst>
              <a:ext uri="{FF2B5EF4-FFF2-40B4-BE49-F238E27FC236}">
                <a16:creationId xmlns:a16="http://schemas.microsoft.com/office/drawing/2014/main" id="{2B558670-7F29-2D72-D0F5-8769BB7070C5}"/>
              </a:ext>
            </a:extLst>
          </p:cNvPr>
          <p:cNvPicPr>
            <a:picLocks noChangeAspect="1"/>
          </p:cNvPicPr>
          <p:nvPr/>
        </p:nvPicPr>
        <p:blipFill rotWithShape="1">
          <a:blip r:embed="rId2"/>
          <a:srcRect l="14214" t="8809" r="16269" b="5364"/>
          <a:stretch/>
        </p:blipFill>
        <p:spPr>
          <a:xfrm>
            <a:off x="7277100" y="1292226"/>
            <a:ext cx="3822700" cy="3851274"/>
          </a:xfrm>
          <a:prstGeom prst="rect">
            <a:avLst/>
          </a:prstGeom>
        </p:spPr>
      </p:pic>
    </p:spTree>
    <p:extLst>
      <p:ext uri="{BB962C8B-B14F-4D97-AF65-F5344CB8AC3E}">
        <p14:creationId xmlns:p14="http://schemas.microsoft.com/office/powerpoint/2010/main" val="271221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Waivers &amp; Flexibility Timeline - 2023</a:t>
            </a:r>
          </a:p>
        </p:txBody>
      </p:sp>
      <p:graphicFrame>
        <p:nvGraphicFramePr>
          <p:cNvPr id="4" name="Content Placeholder 3">
            <a:extLst>
              <a:ext uri="{FF2B5EF4-FFF2-40B4-BE49-F238E27FC236}">
                <a16:creationId xmlns:a16="http://schemas.microsoft.com/office/drawing/2014/main" id="{B8234B09-9491-B6B3-D680-A6D189C2BBE0}"/>
              </a:ext>
            </a:extLst>
          </p:cNvPr>
          <p:cNvGraphicFramePr>
            <a:graphicFrameLocks noGrp="1"/>
          </p:cNvGraphicFramePr>
          <p:nvPr>
            <p:ph idx="1"/>
            <p:extLst>
              <p:ext uri="{D42A27DB-BD31-4B8C-83A1-F6EECF244321}">
                <p14:modId xmlns:p14="http://schemas.microsoft.com/office/powerpoint/2010/main" val="2691613298"/>
              </p:ext>
            </p:extLst>
          </p:nvPr>
        </p:nvGraphicFramePr>
        <p:xfrm>
          <a:off x="838200" y="1038225"/>
          <a:ext cx="10515600" cy="494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3575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SNF-Specific Issues</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Qualifying prior hospitalization stay:</a:t>
            </a:r>
          </a:p>
          <a:p>
            <a:pPr marL="800100" lvl="1" indent="-342900">
              <a:buFont typeface="Arial" panose="020B0604020202020204" pitchFamily="34" charset="0"/>
              <a:buChar char="•"/>
            </a:pPr>
            <a:r>
              <a:rPr lang="en-US" dirty="0"/>
              <a:t>Effective May 12, SNF patient admissions revert to pre-PHE requirements.</a:t>
            </a:r>
            <a:endParaRPr lang="en-US" dirty="0">
              <a:cs typeface="Calibri"/>
            </a:endParaRPr>
          </a:p>
          <a:p>
            <a:pPr marL="800100" lvl="1" indent="-342900">
              <a:buFont typeface="Arial" panose="020B0604020202020204" pitchFamily="34" charset="0"/>
              <a:buChar char="•"/>
            </a:pPr>
            <a:r>
              <a:rPr lang="en-US" dirty="0"/>
              <a:t>Patients admitted during PHE do not require the qualifying hospital stay until they’re discharged.</a:t>
            </a:r>
            <a:endParaRPr lang="en-US" dirty="0">
              <a:cs typeface="Calibri"/>
            </a:endParaRPr>
          </a:p>
          <a:p>
            <a:pPr marL="800100" lvl="1" indent="-342900">
              <a:buFont typeface="Arial" panose="020B0604020202020204" pitchFamily="34" charset="0"/>
              <a:buChar char="•"/>
            </a:pPr>
            <a:r>
              <a:rPr lang="en-US" dirty="0"/>
              <a:t>Patient may have a three-day break without issue.</a:t>
            </a:r>
            <a:endParaRPr lang="en-US" dirty="0">
              <a:cs typeface="Calibri" panose="020F0502020204030204"/>
            </a:endParaRPr>
          </a:p>
          <a:p>
            <a:pPr marL="800100" lvl="1" indent="-342900">
              <a:buFont typeface="Arial" panose="020B0604020202020204" pitchFamily="34" charset="0"/>
              <a:buChar char="•"/>
            </a:pPr>
            <a:r>
              <a:rPr lang="en-US" dirty="0"/>
              <a:t>The 30-day transfer policy doesn’t apply to patients who do not have a qualifying hospital stay.</a:t>
            </a:r>
            <a:endParaRPr lang="en-US" dirty="0">
              <a:cs typeface="Calibri"/>
            </a:endParaRPr>
          </a:p>
          <a:p>
            <a:pPr marL="342900" indent="-342900">
              <a:buFont typeface="Arial" panose="020B0604020202020204" pitchFamily="34" charset="0"/>
              <a:buChar char="•"/>
            </a:pPr>
            <a:r>
              <a:rPr lang="en-US" dirty="0"/>
              <a:t>Patient COVID-19 testing requirement technically ends with the PHE – BUT:</a:t>
            </a:r>
            <a:endParaRPr lang="en-US" dirty="0">
              <a:cs typeface="Calibri"/>
            </a:endParaRPr>
          </a:p>
          <a:p>
            <a:pPr marL="800100" lvl="1" indent="-342900">
              <a:buFont typeface="Arial" panose="020B0604020202020204" pitchFamily="34" charset="0"/>
              <a:buChar char="•"/>
            </a:pPr>
            <a:r>
              <a:rPr lang="en-US" dirty="0"/>
              <a:t>May continue as part of the national safety standard.</a:t>
            </a:r>
            <a:endParaRPr lang="en-US" dirty="0">
              <a:cs typeface="Calibri"/>
            </a:endParaRPr>
          </a:p>
          <a:p>
            <a:pPr marL="800100" lvl="1" indent="-342900">
              <a:buFont typeface="Arial" panose="020B0604020202020204" pitchFamily="34" charset="0"/>
              <a:buChar char="•"/>
            </a:pPr>
            <a:r>
              <a:rPr lang="en-US" dirty="0"/>
              <a:t>May follow infection control practices.</a:t>
            </a:r>
            <a:endParaRPr lang="en-US" dirty="0">
              <a:cs typeface="Calibri" panose="020F0502020204030204"/>
            </a:endParaRPr>
          </a:p>
          <a:p>
            <a:pPr marL="800100" lvl="1" indent="-342900">
              <a:buFont typeface="Arial" panose="020B0604020202020204" pitchFamily="34" charset="0"/>
              <a:buChar char="•"/>
            </a:pPr>
            <a:r>
              <a:rPr lang="en-US" dirty="0"/>
              <a:t>Same guidance applies to masking and handwashing.</a:t>
            </a:r>
            <a:endParaRPr lang="en-US" dirty="0">
              <a:cs typeface="Calibri" panose="020F0502020204030204"/>
            </a:endParaRPr>
          </a:p>
        </p:txBody>
      </p:sp>
    </p:spTree>
    <p:extLst>
      <p:ext uri="{BB962C8B-B14F-4D97-AF65-F5344CB8AC3E}">
        <p14:creationId xmlns:p14="http://schemas.microsoft.com/office/powerpoint/2010/main" val="1256753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0820-7B14-E614-175C-51DFB3588022}"/>
              </a:ext>
            </a:extLst>
          </p:cNvPr>
          <p:cNvSpPr>
            <a:spLocks noGrp="1"/>
          </p:cNvSpPr>
          <p:nvPr>
            <p:ph type="title"/>
          </p:nvPr>
        </p:nvSpPr>
        <p:spPr/>
        <p:txBody>
          <a:bodyPr/>
          <a:lstStyle/>
          <a:p>
            <a:r>
              <a:rPr lang="en-US" dirty="0"/>
              <a:t>Telehealth and Remote Services</a:t>
            </a:r>
          </a:p>
        </p:txBody>
      </p:sp>
    </p:spTree>
    <p:extLst>
      <p:ext uri="{BB962C8B-B14F-4D97-AF65-F5344CB8AC3E}">
        <p14:creationId xmlns:p14="http://schemas.microsoft.com/office/powerpoint/2010/main" val="1892751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6922-DD0F-1D0B-D613-2123D5373207}"/>
              </a:ext>
            </a:extLst>
          </p:cNvPr>
          <p:cNvSpPr>
            <a:spLocks noGrp="1"/>
          </p:cNvSpPr>
          <p:nvPr>
            <p:ph type="title"/>
          </p:nvPr>
        </p:nvSpPr>
        <p:spPr/>
        <p:txBody>
          <a:bodyPr/>
          <a:lstStyle/>
          <a:p>
            <a:r>
              <a:rPr lang="en-US" dirty="0"/>
              <a:t>Telehealth</a:t>
            </a:r>
          </a:p>
        </p:txBody>
      </p:sp>
      <p:sp>
        <p:nvSpPr>
          <p:cNvPr id="3" name="Content Placeholder 2">
            <a:extLst>
              <a:ext uri="{FF2B5EF4-FFF2-40B4-BE49-F238E27FC236}">
                <a16:creationId xmlns:a16="http://schemas.microsoft.com/office/drawing/2014/main" id="{2439823E-13BF-C158-94FC-90F72C540F62}"/>
              </a:ext>
            </a:extLst>
          </p:cNvPr>
          <p:cNvSpPr>
            <a:spLocks noGrp="1"/>
          </p:cNvSpPr>
          <p:nvPr>
            <p:ph sz="half"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Services furnished via telecommunication technology provided remotely to a patient who is a patient in the hospital, which may include the patient’s home if the home is declared a PBD.</a:t>
            </a:r>
          </a:p>
          <a:p>
            <a:pPr marL="800100" lvl="1" indent="-342900">
              <a:buFont typeface="Arial" panose="020B0604020202020204" pitchFamily="34" charset="0"/>
              <a:buChar char="•"/>
            </a:pPr>
            <a:r>
              <a:rPr lang="en-US" dirty="0"/>
              <a:t>The Consolidated Appropriations Act, 2023 (CAA) applies to professional services.</a:t>
            </a:r>
            <a:endParaRPr lang="en-US" dirty="0">
              <a:cs typeface="Calibri"/>
            </a:endParaRPr>
          </a:p>
          <a:p>
            <a:pPr marL="800100" lvl="1" indent="-342900">
              <a:buFont typeface="Arial" panose="020B0604020202020204" pitchFamily="34" charset="0"/>
              <a:buChar char="•"/>
            </a:pPr>
            <a:r>
              <a:rPr lang="en-US" dirty="0"/>
              <a:t>Hospital-Only remote outpatient therapy and education services.</a:t>
            </a:r>
            <a:endParaRPr lang="en-US" dirty="0">
              <a:cs typeface="Calibri"/>
            </a:endParaRPr>
          </a:p>
          <a:p>
            <a:pPr marL="800100" lvl="1" indent="-342900">
              <a:buFont typeface="Arial" panose="020B0604020202020204" pitchFamily="34" charset="0"/>
              <a:buChar char="•"/>
            </a:pPr>
            <a:r>
              <a:rPr lang="en-US" dirty="0"/>
              <a:t>Partial Hospitalization Program (PHP) services.</a:t>
            </a:r>
            <a:endParaRPr lang="en-US" dirty="0">
              <a:cs typeface="Calibri" panose="020F0502020204030204"/>
            </a:endParaRPr>
          </a:p>
          <a:p>
            <a:pPr marL="342900" indent="-342900">
              <a:buFont typeface="Arial" panose="020B0604020202020204" pitchFamily="34" charset="0"/>
              <a:buChar char="•"/>
            </a:pPr>
            <a:r>
              <a:rPr lang="en-US" dirty="0"/>
              <a:t>Telemedicine services provided to the hospital’s patients through an </a:t>
            </a:r>
            <a:br>
              <a:rPr lang="en-US" dirty="0"/>
            </a:br>
            <a:r>
              <a:rPr lang="en-US" dirty="0"/>
              <a:t>agreement with an off-site hospital.</a:t>
            </a:r>
            <a:endParaRPr lang="en-US" dirty="0">
              <a:cs typeface="Calibri"/>
            </a:endParaRPr>
          </a:p>
          <a:p>
            <a:endParaRPr lang="en-US" dirty="0"/>
          </a:p>
        </p:txBody>
      </p:sp>
      <p:sp>
        <p:nvSpPr>
          <p:cNvPr id="4" name="Text Placeholder 3">
            <a:extLst>
              <a:ext uri="{FF2B5EF4-FFF2-40B4-BE49-F238E27FC236}">
                <a16:creationId xmlns:a16="http://schemas.microsoft.com/office/drawing/2014/main" id="{6CCAC050-75A6-7A21-8B4F-37DA02137CED}"/>
              </a:ext>
            </a:extLst>
          </p:cNvPr>
          <p:cNvSpPr>
            <a:spLocks noGrp="1"/>
          </p:cNvSpPr>
          <p:nvPr>
            <p:ph type="body" sz="quarter" idx="17"/>
          </p:nvPr>
        </p:nvSpPr>
        <p:spPr/>
        <p:txBody>
          <a:bodyPr/>
          <a:lstStyle/>
          <a:p>
            <a:r>
              <a:rPr lang="en-US" dirty="0"/>
              <a:t>Facilities - Ending</a:t>
            </a:r>
          </a:p>
        </p:txBody>
      </p:sp>
    </p:spTree>
    <p:extLst>
      <p:ext uri="{BB962C8B-B14F-4D97-AF65-F5344CB8AC3E}">
        <p14:creationId xmlns:p14="http://schemas.microsoft.com/office/powerpoint/2010/main" val="241580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50F3-2C12-DDC9-8DF5-0844D96C4EFF}"/>
              </a:ext>
            </a:extLst>
          </p:cNvPr>
          <p:cNvSpPr>
            <a:spLocks noGrp="1"/>
          </p:cNvSpPr>
          <p:nvPr>
            <p:ph type="title"/>
          </p:nvPr>
        </p:nvSpPr>
        <p:spPr/>
        <p:txBody>
          <a:bodyPr/>
          <a:lstStyle/>
          <a:p>
            <a:r>
              <a:rPr lang="en-US" dirty="0"/>
              <a:t>Telehealth</a:t>
            </a:r>
          </a:p>
        </p:txBody>
      </p:sp>
      <p:sp>
        <p:nvSpPr>
          <p:cNvPr id="3" name="Content Placeholder 2">
            <a:extLst>
              <a:ext uri="{FF2B5EF4-FFF2-40B4-BE49-F238E27FC236}">
                <a16:creationId xmlns:a16="http://schemas.microsoft.com/office/drawing/2014/main" id="{11FAA95C-5149-4401-E32E-A39AB21F8E9F}"/>
              </a:ext>
            </a:extLst>
          </p:cNvPr>
          <p:cNvSpPr>
            <a:spLocks noGrp="1"/>
          </p:cNvSpPr>
          <p:nvPr>
            <p:ph sz="half"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For PBDs, what can be reported when the physician or NPP provides telehealth to a patient at home?</a:t>
            </a:r>
          </a:p>
          <a:p>
            <a:pPr marL="800100" lvl="1" indent="-342900">
              <a:buFont typeface="Arial" panose="020B0604020202020204" pitchFamily="34" charset="0"/>
              <a:buChar char="•"/>
            </a:pPr>
            <a:r>
              <a:rPr lang="en-US" dirty="0"/>
              <a:t>The facility isn’t able to report anything for this service.</a:t>
            </a:r>
            <a:endParaRPr lang="en-US" dirty="0">
              <a:cs typeface="Calibri"/>
            </a:endParaRPr>
          </a:p>
          <a:p>
            <a:pPr marL="342900" indent="-342900">
              <a:buFont typeface="Arial" panose="020B0604020202020204" pitchFamily="34" charset="0"/>
              <a:buChar char="•"/>
            </a:pPr>
            <a:r>
              <a:rPr lang="en-US" dirty="0"/>
              <a:t>What about Q3014 or G0463?</a:t>
            </a:r>
          </a:p>
          <a:p>
            <a:pPr marL="800100" lvl="1" indent="-342900">
              <a:buFont typeface="Arial" panose="020B0604020202020204" pitchFamily="34" charset="0"/>
              <a:buChar char="•"/>
            </a:pPr>
            <a:r>
              <a:rPr lang="en-US" dirty="0"/>
              <a:t>The facility is not able to report either Q3014 or G0463 when the provider is in the facility and the patient is home.</a:t>
            </a:r>
            <a:endParaRPr lang="en-US" dirty="0">
              <a:cs typeface="Calibri"/>
            </a:endParaRPr>
          </a:p>
          <a:p>
            <a:pPr marL="800100" lvl="1" indent="-342900">
              <a:buFont typeface="Arial" panose="020B0604020202020204" pitchFamily="34" charset="0"/>
              <a:buChar char="•"/>
            </a:pPr>
            <a:r>
              <a:rPr lang="en-US" dirty="0"/>
              <a:t>HCPCS Q3014 Telehealth originating site facility fee may be reported when facility meets requirements as an originating site.</a:t>
            </a:r>
            <a:endParaRPr lang="en-US" dirty="0">
              <a:cs typeface="Calibri"/>
            </a:endParaRPr>
          </a:p>
          <a:p>
            <a:pPr marL="342900" indent="-342900">
              <a:buFont typeface="Arial" panose="020B0604020202020204" pitchFamily="34" charset="0"/>
              <a:buChar char="•"/>
            </a:pPr>
            <a:r>
              <a:rPr lang="en-US" dirty="0"/>
              <a:t>What about hospital-employed physical therapists (PTs), occupational therapists (OTs) or speech language pathologists (SLPs)?</a:t>
            </a:r>
          </a:p>
          <a:p>
            <a:pPr marL="800100" lvl="1" indent="-342900">
              <a:buFont typeface="Arial" panose="020B0604020202020204" pitchFamily="34" charset="0"/>
              <a:buChar char="•"/>
            </a:pPr>
            <a:r>
              <a:rPr lang="en-US" dirty="0"/>
              <a:t>They can’t provide telehealth services.</a:t>
            </a:r>
            <a:endParaRPr lang="en-US" dirty="0">
              <a:cs typeface="Calibri"/>
            </a:endParaRPr>
          </a:p>
          <a:p>
            <a:pPr marL="800100" lvl="1" indent="-342900">
              <a:buFont typeface="Arial" panose="020B0604020202020204" pitchFamily="34" charset="0"/>
              <a:buChar char="•"/>
            </a:pPr>
            <a:r>
              <a:rPr lang="en-US" dirty="0"/>
              <a:t>They can only provide services to patients physically within the hospital.</a:t>
            </a:r>
            <a:endParaRPr lang="en-US" dirty="0">
              <a:cs typeface="Calibri" panose="020F0502020204030204"/>
            </a:endParaRPr>
          </a:p>
        </p:txBody>
      </p:sp>
      <p:sp>
        <p:nvSpPr>
          <p:cNvPr id="4" name="Text Placeholder 3">
            <a:extLst>
              <a:ext uri="{FF2B5EF4-FFF2-40B4-BE49-F238E27FC236}">
                <a16:creationId xmlns:a16="http://schemas.microsoft.com/office/drawing/2014/main" id="{C2234C3A-51F9-65C0-9D42-AD0ABE418F88}"/>
              </a:ext>
            </a:extLst>
          </p:cNvPr>
          <p:cNvSpPr>
            <a:spLocks noGrp="1"/>
          </p:cNvSpPr>
          <p:nvPr>
            <p:ph type="body" sz="quarter" idx="17"/>
          </p:nvPr>
        </p:nvSpPr>
        <p:spPr/>
        <p:txBody>
          <a:bodyPr/>
          <a:lstStyle/>
          <a:p>
            <a:r>
              <a:rPr lang="en-US" dirty="0"/>
              <a:t>Facility – Questions &amp; Answers</a:t>
            </a:r>
          </a:p>
        </p:txBody>
      </p:sp>
    </p:spTree>
    <p:extLst>
      <p:ext uri="{BB962C8B-B14F-4D97-AF65-F5344CB8AC3E}">
        <p14:creationId xmlns:p14="http://schemas.microsoft.com/office/powerpoint/2010/main" val="2125868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6922-DD0F-1D0B-D613-2123D5373207}"/>
              </a:ext>
            </a:extLst>
          </p:cNvPr>
          <p:cNvSpPr>
            <a:spLocks noGrp="1"/>
          </p:cNvSpPr>
          <p:nvPr>
            <p:ph type="title"/>
          </p:nvPr>
        </p:nvSpPr>
        <p:spPr/>
        <p:txBody>
          <a:bodyPr/>
          <a:lstStyle/>
          <a:p>
            <a:r>
              <a:rPr lang="en-US" dirty="0"/>
              <a:t>Telehealth </a:t>
            </a:r>
          </a:p>
        </p:txBody>
      </p:sp>
      <p:sp>
        <p:nvSpPr>
          <p:cNvPr id="3" name="Content Placeholder 2">
            <a:extLst>
              <a:ext uri="{FF2B5EF4-FFF2-40B4-BE49-F238E27FC236}">
                <a16:creationId xmlns:a16="http://schemas.microsoft.com/office/drawing/2014/main" id="{2439823E-13BF-C158-94FC-90F72C540F62}"/>
              </a:ext>
            </a:extLst>
          </p:cNvPr>
          <p:cNvSpPr>
            <a:spLocks noGrp="1"/>
          </p:cNvSpPr>
          <p:nvPr>
            <p:ph sz="half"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Medicare beneficiaries receiving telehealth services wherever they are located.</a:t>
            </a:r>
          </a:p>
          <a:p>
            <a:pPr marL="800100" lvl="1" indent="-342900">
              <a:buFont typeface="Arial" panose="020B0604020202020204" pitchFamily="34" charset="0"/>
              <a:buChar char="•"/>
            </a:pPr>
            <a:r>
              <a:rPr lang="en-US" dirty="0"/>
              <a:t>Extended through December 31, 2024.</a:t>
            </a:r>
            <a:endParaRPr lang="en-US" dirty="0">
              <a:cs typeface="Calibri"/>
            </a:endParaRPr>
          </a:p>
          <a:p>
            <a:pPr marL="342900" indent="-342900">
              <a:buFont typeface="Arial" panose="020B0604020202020204" pitchFamily="34" charset="0"/>
              <a:buChar char="•"/>
            </a:pPr>
            <a:r>
              <a:rPr lang="en-US" dirty="0"/>
              <a:t>Audio-only services in limited circumstances.</a:t>
            </a:r>
            <a:endParaRPr lang="en-US" dirty="0">
              <a:cs typeface="Calibri"/>
            </a:endParaRPr>
          </a:p>
          <a:p>
            <a:pPr marL="800100" lvl="1" indent="-342900">
              <a:buFont typeface="Arial" panose="020B0604020202020204" pitchFamily="34" charset="0"/>
              <a:buChar char="•"/>
            </a:pPr>
            <a:r>
              <a:rPr lang="en-US" dirty="0"/>
              <a:t>Extended through December 31, 2024.</a:t>
            </a:r>
            <a:endParaRPr lang="en-US" dirty="0">
              <a:cs typeface="Calibri"/>
            </a:endParaRPr>
          </a:p>
          <a:p>
            <a:pPr marL="342900" indent="-342900">
              <a:buFont typeface="Arial" panose="020B0604020202020204" pitchFamily="34" charset="0"/>
              <a:buChar char="•"/>
            </a:pPr>
            <a:r>
              <a:rPr lang="en-US" dirty="0"/>
              <a:t>Expanded list of approved telehealth services through 2023.</a:t>
            </a:r>
            <a:endParaRPr lang="en-US" dirty="0">
              <a:cs typeface="Calibri"/>
            </a:endParaRPr>
          </a:p>
          <a:p>
            <a:pPr marL="800100" lvl="1" indent="-342900">
              <a:buFont typeface="Arial" panose="020B0604020202020204" pitchFamily="34" charset="0"/>
              <a:buChar char="•"/>
            </a:pPr>
            <a:r>
              <a:rPr lang="en-US" dirty="0"/>
              <a:t>Watch for updates in the 2024 Medicare Physician Fee Schedule (MPFS) final rule.</a:t>
            </a:r>
            <a:endParaRPr lang="en-US" dirty="0">
              <a:cs typeface="Calibri"/>
            </a:endParaRPr>
          </a:p>
          <a:p>
            <a:pPr marL="342900" indent="-342900">
              <a:buFont typeface="Arial" panose="020B0604020202020204" pitchFamily="34" charset="0"/>
              <a:buChar char="•"/>
            </a:pPr>
            <a:r>
              <a:rPr lang="en-US" dirty="0"/>
              <a:t>Providers expanded to those who are eligible to bill Medicare for their </a:t>
            </a:r>
            <a:br>
              <a:rPr lang="en-US" dirty="0"/>
            </a:br>
            <a:r>
              <a:rPr lang="en-US" dirty="0"/>
              <a:t>professional services.</a:t>
            </a:r>
            <a:endParaRPr lang="en-US" dirty="0">
              <a:cs typeface="Calibri"/>
            </a:endParaRPr>
          </a:p>
          <a:p>
            <a:pPr marL="800100" lvl="1" indent="-342900">
              <a:buFont typeface="Arial" panose="020B0604020202020204" pitchFamily="34" charset="0"/>
              <a:buChar char="•"/>
            </a:pPr>
            <a:r>
              <a:rPr lang="en-US" dirty="0"/>
              <a:t>Extended through December 31, 2024.</a:t>
            </a:r>
            <a:endParaRPr lang="en-US" dirty="0">
              <a:cs typeface="Calibri"/>
            </a:endParaRPr>
          </a:p>
          <a:p>
            <a:pPr marL="342900" indent="-342900">
              <a:buFont typeface="Arial" panose="020B0604020202020204" pitchFamily="34" charset="0"/>
              <a:buChar char="•"/>
            </a:pPr>
            <a:r>
              <a:rPr lang="en-US" dirty="0"/>
              <a:t>No geographic restrictions, except for teaching physicians. </a:t>
            </a:r>
            <a:endParaRPr lang="en-US" dirty="0">
              <a:cs typeface="Calibri"/>
            </a:endParaRPr>
          </a:p>
        </p:txBody>
      </p:sp>
      <p:sp>
        <p:nvSpPr>
          <p:cNvPr id="4" name="Text Placeholder 3">
            <a:extLst>
              <a:ext uri="{FF2B5EF4-FFF2-40B4-BE49-F238E27FC236}">
                <a16:creationId xmlns:a16="http://schemas.microsoft.com/office/drawing/2014/main" id="{6CCAC050-75A6-7A21-8B4F-37DA02137CED}"/>
              </a:ext>
            </a:extLst>
          </p:cNvPr>
          <p:cNvSpPr>
            <a:spLocks noGrp="1"/>
          </p:cNvSpPr>
          <p:nvPr>
            <p:ph type="body" sz="quarter" idx="17"/>
          </p:nvPr>
        </p:nvSpPr>
        <p:spPr/>
        <p:txBody>
          <a:bodyPr/>
          <a:lstStyle/>
          <a:p>
            <a:r>
              <a:rPr lang="en-US" dirty="0"/>
              <a:t>Professional</a:t>
            </a:r>
          </a:p>
        </p:txBody>
      </p:sp>
    </p:spTree>
    <p:extLst>
      <p:ext uri="{BB962C8B-B14F-4D97-AF65-F5344CB8AC3E}">
        <p14:creationId xmlns:p14="http://schemas.microsoft.com/office/powerpoint/2010/main" val="3214489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6922-DD0F-1D0B-D613-2123D5373207}"/>
              </a:ext>
            </a:extLst>
          </p:cNvPr>
          <p:cNvSpPr>
            <a:spLocks noGrp="1"/>
          </p:cNvSpPr>
          <p:nvPr>
            <p:ph type="title"/>
          </p:nvPr>
        </p:nvSpPr>
        <p:spPr/>
        <p:txBody>
          <a:bodyPr/>
          <a:lstStyle/>
          <a:p>
            <a:r>
              <a:rPr lang="en-US"/>
              <a:t>Telehealth</a:t>
            </a:r>
            <a:endParaRPr lang="en-US" dirty="0"/>
          </a:p>
        </p:txBody>
      </p:sp>
      <p:sp>
        <p:nvSpPr>
          <p:cNvPr id="3" name="Content Placeholder 2">
            <a:extLst>
              <a:ext uri="{FF2B5EF4-FFF2-40B4-BE49-F238E27FC236}">
                <a16:creationId xmlns:a16="http://schemas.microsoft.com/office/drawing/2014/main" id="{2439823E-13BF-C158-94FC-90F72C540F62}"/>
              </a:ext>
            </a:extLst>
          </p:cNvPr>
          <p:cNvSpPr>
            <a:spLocks noGrp="1"/>
          </p:cNvSpPr>
          <p:nvPr>
            <p:ph sz="half" idx="1"/>
          </p:nvPr>
        </p:nvSpPr>
        <p:spPr>
          <a:xfrm>
            <a:off x="800100" y="1797050"/>
            <a:ext cx="9685338" cy="4325938"/>
          </a:xfrm>
        </p:spPr>
        <p:txBody>
          <a:bodyPr vert="horz" lIns="0" tIns="45720" rIns="91440" bIns="45720" rtlCol="0" anchor="t">
            <a:noAutofit/>
          </a:bodyPr>
          <a:lstStyle/>
          <a:p>
            <a:pPr marL="342900" indent="-342900">
              <a:buFont typeface="Arial" panose="020B0604020202020204" pitchFamily="34" charset="0"/>
              <a:buChar char="•"/>
            </a:pPr>
            <a:r>
              <a:rPr lang="en-US" dirty="0"/>
              <a:t>Continue with current reporting through December 31, 2023.</a:t>
            </a:r>
          </a:p>
          <a:p>
            <a:pPr marL="342900" indent="-342900">
              <a:buFont typeface="Arial" panose="020B0604020202020204" pitchFamily="34" charset="0"/>
              <a:buChar char="•"/>
            </a:pPr>
            <a:r>
              <a:rPr lang="en-US" dirty="0"/>
              <a:t>Place of service for 2024:</a:t>
            </a:r>
            <a:endParaRPr lang="en-US" dirty="0">
              <a:cs typeface="Calibri"/>
            </a:endParaRPr>
          </a:p>
          <a:p>
            <a:pPr marL="800100" lvl="1" indent="-342900">
              <a:buFont typeface="Arial" panose="020B0604020202020204" pitchFamily="34" charset="0"/>
              <a:buChar char="•"/>
            </a:pPr>
            <a:r>
              <a:rPr lang="en-US" dirty="0"/>
              <a:t>02 Telehealth Provided Other than in Patient’s Home.</a:t>
            </a:r>
            <a:endParaRPr lang="en-US" dirty="0">
              <a:cs typeface="Calibri"/>
            </a:endParaRPr>
          </a:p>
          <a:p>
            <a:pPr marL="800100" lvl="1" indent="-342900">
              <a:buFont typeface="Arial" panose="020B0604020202020204" pitchFamily="34" charset="0"/>
              <a:buChar char="•"/>
            </a:pPr>
            <a:r>
              <a:rPr lang="en-US" dirty="0"/>
              <a:t>10 Telehealth Provided in Patient’s Home.</a:t>
            </a:r>
            <a:endParaRPr lang="en-US" dirty="0">
              <a:cs typeface="Calibri" panose="020F0502020204030204"/>
            </a:endParaRPr>
          </a:p>
          <a:p>
            <a:pPr marL="342900" indent="-342900">
              <a:buFont typeface="Arial" panose="020B0604020202020204" pitchFamily="34" charset="0"/>
              <a:buChar char="•"/>
            </a:pPr>
            <a:r>
              <a:rPr lang="en-US" dirty="0"/>
              <a:t>Audio-only allowed in limited circumstances for diagnosis, evaluation, or treatment of a mental health or substance use disorder – ruling made permanent.</a:t>
            </a:r>
            <a:endParaRPr lang="en-US" dirty="0">
              <a:cs typeface="Calibri"/>
            </a:endParaRPr>
          </a:p>
          <a:p>
            <a:pPr marL="342900" indent="-342900">
              <a:buFont typeface="Arial" panose="020B0604020202020204" pitchFamily="34" charset="0"/>
              <a:buChar char="•"/>
            </a:pPr>
            <a:r>
              <a:rPr lang="en-US" dirty="0"/>
              <a:t>CPT® codes 99441-99443 will be allowed through 2024.</a:t>
            </a:r>
            <a:endParaRPr lang="en-US" dirty="0">
              <a:cs typeface="Calibri" panose="020F0502020204030204"/>
            </a:endParaRPr>
          </a:p>
          <a:p>
            <a:pPr marL="800100" lvl="1" indent="-342900">
              <a:buFont typeface="Arial" panose="020B0604020202020204" pitchFamily="34" charset="0"/>
              <a:buChar char="•"/>
            </a:pPr>
            <a:r>
              <a:rPr lang="en-US" dirty="0"/>
              <a:t>CMS advises providers to monitor the rule-making process.</a:t>
            </a:r>
            <a:endParaRPr lang="en-US" dirty="0">
              <a:cs typeface="Calibri"/>
            </a:endParaRPr>
          </a:p>
          <a:p>
            <a:endParaRPr lang="en-US" dirty="0"/>
          </a:p>
        </p:txBody>
      </p:sp>
      <p:sp>
        <p:nvSpPr>
          <p:cNvPr id="4" name="Text Placeholder 3">
            <a:extLst>
              <a:ext uri="{FF2B5EF4-FFF2-40B4-BE49-F238E27FC236}">
                <a16:creationId xmlns:a16="http://schemas.microsoft.com/office/drawing/2014/main" id="{6CCAC050-75A6-7A21-8B4F-37DA02137CED}"/>
              </a:ext>
            </a:extLst>
          </p:cNvPr>
          <p:cNvSpPr>
            <a:spLocks noGrp="1"/>
          </p:cNvSpPr>
          <p:nvPr>
            <p:ph type="body" sz="quarter" idx="17"/>
          </p:nvPr>
        </p:nvSpPr>
        <p:spPr/>
        <p:txBody>
          <a:bodyPr/>
          <a:lstStyle/>
          <a:p>
            <a:r>
              <a:rPr lang="en-US"/>
              <a:t>Professional</a:t>
            </a:r>
            <a:endParaRPr lang="en-US" dirty="0"/>
          </a:p>
        </p:txBody>
      </p:sp>
    </p:spTree>
    <p:extLst>
      <p:ext uri="{BB962C8B-B14F-4D97-AF65-F5344CB8AC3E}">
        <p14:creationId xmlns:p14="http://schemas.microsoft.com/office/powerpoint/2010/main" val="1601031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6922-DD0F-1D0B-D613-2123D5373207}"/>
              </a:ext>
            </a:extLst>
          </p:cNvPr>
          <p:cNvSpPr>
            <a:spLocks noGrp="1"/>
          </p:cNvSpPr>
          <p:nvPr>
            <p:ph type="title"/>
          </p:nvPr>
        </p:nvSpPr>
        <p:spPr/>
        <p:txBody>
          <a:bodyPr/>
          <a:lstStyle/>
          <a:p>
            <a:r>
              <a:rPr lang="en-US" dirty="0"/>
              <a:t>Telehealth</a:t>
            </a:r>
          </a:p>
        </p:txBody>
      </p:sp>
      <p:sp>
        <p:nvSpPr>
          <p:cNvPr id="3" name="Content Placeholder 2">
            <a:extLst>
              <a:ext uri="{FF2B5EF4-FFF2-40B4-BE49-F238E27FC236}">
                <a16:creationId xmlns:a16="http://schemas.microsoft.com/office/drawing/2014/main" id="{2439823E-13BF-C158-94FC-90F72C540F62}"/>
              </a:ext>
            </a:extLst>
          </p:cNvPr>
          <p:cNvSpPr>
            <a:spLocks noGrp="1"/>
          </p:cNvSpPr>
          <p:nvPr>
            <p:ph sz="half"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If the provider is doing telehealth at home, do they need to update their enrollment information?</a:t>
            </a:r>
          </a:p>
          <a:p>
            <a:pPr marL="800100" lvl="1" indent="-342900">
              <a:buFont typeface="Arial" panose="020B0604020202020204" pitchFamily="34" charset="0"/>
              <a:buChar char="•"/>
            </a:pPr>
            <a:r>
              <a:rPr lang="en-US" dirty="0"/>
              <a:t>Generally, yes. The address is only viewable through Care Compare.</a:t>
            </a:r>
            <a:endParaRPr lang="en-US" dirty="0">
              <a:cs typeface="Calibri"/>
            </a:endParaRPr>
          </a:p>
          <a:p>
            <a:pPr marL="800100" lvl="1" indent="-342900">
              <a:buFont typeface="Arial" panose="020B0604020202020204" pitchFamily="34" charset="0"/>
              <a:buChar char="•"/>
            </a:pPr>
            <a:r>
              <a:rPr lang="en-US" dirty="0">
                <a:hlinkClick r:id="rId2"/>
              </a:rPr>
              <a:t>QPP@cms.hhs.gov</a:t>
            </a:r>
            <a:r>
              <a:rPr lang="en-US" dirty="0"/>
              <a:t> </a:t>
            </a:r>
          </a:p>
          <a:p>
            <a:pPr marL="800100" lvl="1"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6CCAC050-75A6-7A21-8B4F-37DA02137CED}"/>
              </a:ext>
            </a:extLst>
          </p:cNvPr>
          <p:cNvSpPr>
            <a:spLocks noGrp="1"/>
          </p:cNvSpPr>
          <p:nvPr>
            <p:ph type="body" sz="quarter" idx="17"/>
          </p:nvPr>
        </p:nvSpPr>
        <p:spPr/>
        <p:txBody>
          <a:bodyPr/>
          <a:lstStyle/>
          <a:p>
            <a:r>
              <a:rPr lang="en-US" dirty="0"/>
              <a:t>Professional – Questions and Answers</a:t>
            </a:r>
          </a:p>
        </p:txBody>
      </p:sp>
    </p:spTree>
    <p:extLst>
      <p:ext uri="{BB962C8B-B14F-4D97-AF65-F5344CB8AC3E}">
        <p14:creationId xmlns:p14="http://schemas.microsoft.com/office/powerpoint/2010/main" val="3691050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6922-DD0F-1D0B-D613-2123D5373207}"/>
              </a:ext>
            </a:extLst>
          </p:cNvPr>
          <p:cNvSpPr>
            <a:spLocks noGrp="1"/>
          </p:cNvSpPr>
          <p:nvPr>
            <p:ph type="title"/>
          </p:nvPr>
        </p:nvSpPr>
        <p:spPr/>
        <p:txBody>
          <a:bodyPr/>
          <a:lstStyle/>
          <a:p>
            <a:r>
              <a:rPr lang="en-US" dirty="0"/>
              <a:t>Remote Evaluations, Virtual Check-Ins &amp; E-Visits</a:t>
            </a:r>
          </a:p>
        </p:txBody>
      </p:sp>
      <p:sp>
        <p:nvSpPr>
          <p:cNvPr id="3" name="Content Placeholder 2">
            <a:extLst>
              <a:ext uri="{FF2B5EF4-FFF2-40B4-BE49-F238E27FC236}">
                <a16:creationId xmlns:a16="http://schemas.microsoft.com/office/drawing/2014/main" id="{2439823E-13BF-C158-94FC-90F72C540F62}"/>
              </a:ext>
            </a:extLst>
          </p:cNvPr>
          <p:cNvSpPr>
            <a:spLocks noGrp="1"/>
          </p:cNvSpPr>
          <p:nvPr>
            <p:ph sz="half"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Providers who bill Medicare for their professional services may provide e-visits:</a:t>
            </a:r>
          </a:p>
          <a:p>
            <a:pPr marL="800100" lvl="1" indent="-342900">
              <a:buFont typeface="Arial" panose="020B0604020202020204" pitchFamily="34" charset="0"/>
              <a:buChar char="•"/>
            </a:pPr>
            <a:r>
              <a:rPr lang="en-US" dirty="0"/>
              <a:t>Non-face-to-face communications, such as using an on-line portal.</a:t>
            </a:r>
            <a:endParaRPr lang="en-US" dirty="0">
              <a:cs typeface="Calibri"/>
            </a:endParaRPr>
          </a:p>
          <a:p>
            <a:pPr marL="800100" lvl="1" indent="-342900">
              <a:buFont typeface="Arial" panose="020B0604020202020204" pitchFamily="34" charset="0"/>
              <a:buChar char="•"/>
            </a:pPr>
            <a:r>
              <a:rPr lang="en-US" dirty="0"/>
              <a:t>Physicians/NPPs may use 99421-99423.</a:t>
            </a:r>
            <a:endParaRPr lang="en-US" dirty="0">
              <a:cs typeface="Calibri" panose="020F0502020204030204"/>
            </a:endParaRPr>
          </a:p>
          <a:p>
            <a:pPr marL="800100" lvl="1" indent="-342900">
              <a:buFont typeface="Arial" panose="020B0604020202020204" pitchFamily="34" charset="0"/>
              <a:buChar char="•"/>
            </a:pPr>
            <a:r>
              <a:rPr lang="en-US" dirty="0"/>
              <a:t>Licensed clinical social workers, clinical psychologists, physical therapists, occupational therapists, speech language pathologists may use 98970-98972.</a:t>
            </a:r>
            <a:endParaRPr lang="en-US" dirty="0">
              <a:cs typeface="Calibri"/>
            </a:endParaRPr>
          </a:p>
          <a:p>
            <a:pPr marL="800100" lvl="1" indent="-342900">
              <a:buFont typeface="Arial" panose="020B0604020202020204" pitchFamily="34" charset="0"/>
              <a:buChar char="•"/>
            </a:pPr>
            <a:r>
              <a:rPr lang="en-US" dirty="0"/>
              <a:t>Policy made permanent in the 2021 MPFS Final Rule. </a:t>
            </a:r>
            <a:endParaRPr lang="en-US" dirty="0">
              <a:cs typeface="Calibri" panose="020F0502020204030204"/>
            </a:endParaRPr>
          </a:p>
          <a:p>
            <a:pPr marL="342900" indent="-342900">
              <a:buFont typeface="Arial" panose="020B0604020202020204" pitchFamily="34" charset="0"/>
              <a:buChar char="•"/>
            </a:pPr>
            <a:r>
              <a:rPr lang="en-US" dirty="0"/>
              <a:t>Clinicians must have an established relationship prior to providing remote physiologic monitoring (RPM) services.</a:t>
            </a:r>
            <a:endParaRPr lang="en-US" dirty="0">
              <a:cs typeface="Calibri"/>
            </a:endParaRPr>
          </a:p>
          <a:p>
            <a:pPr marL="800100" lvl="1" indent="-342900">
              <a:buFont typeface="Arial" panose="020B0604020202020204" pitchFamily="34" charset="0"/>
              <a:buChar char="•"/>
            </a:pPr>
            <a:r>
              <a:rPr lang="en-US" dirty="0"/>
              <a:t>PHE allowed 99453-99454 to be reported when 2 days of data collected in certain scenarios.</a:t>
            </a:r>
            <a:endParaRPr lang="en-US" dirty="0">
              <a:cs typeface="Calibri"/>
            </a:endParaRPr>
          </a:p>
          <a:p>
            <a:pPr marL="800100" lvl="1" indent="-342900">
              <a:buFont typeface="Arial" panose="020B0604020202020204" pitchFamily="34" charset="0"/>
              <a:buChar char="•"/>
            </a:pPr>
            <a:r>
              <a:rPr lang="en-US" dirty="0"/>
              <a:t>After PHE, returns to a minimum of 16 days of data collection to report.</a:t>
            </a:r>
            <a:endParaRPr lang="en-US" dirty="0">
              <a:cs typeface="Calibri" panose="020F0502020204030204"/>
            </a:endParaRPr>
          </a:p>
          <a:p>
            <a:endParaRPr lang="en-US" dirty="0"/>
          </a:p>
          <a:p>
            <a:pPr marL="800100" lvl="1"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6CCAC050-75A6-7A21-8B4F-37DA02137CED}"/>
              </a:ext>
            </a:extLst>
          </p:cNvPr>
          <p:cNvSpPr>
            <a:spLocks noGrp="1"/>
          </p:cNvSpPr>
          <p:nvPr>
            <p:ph type="body" sz="quarter" idx="17"/>
          </p:nvPr>
        </p:nvSpPr>
        <p:spPr/>
        <p:txBody>
          <a:bodyPr/>
          <a:lstStyle/>
          <a:p>
            <a:r>
              <a:rPr lang="en-US" dirty="0"/>
              <a:t>Professional </a:t>
            </a:r>
          </a:p>
        </p:txBody>
      </p:sp>
    </p:spTree>
    <p:extLst>
      <p:ext uri="{BB962C8B-B14F-4D97-AF65-F5344CB8AC3E}">
        <p14:creationId xmlns:p14="http://schemas.microsoft.com/office/powerpoint/2010/main" val="833313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6922-DD0F-1D0B-D613-2123D5373207}"/>
              </a:ext>
            </a:extLst>
          </p:cNvPr>
          <p:cNvSpPr>
            <a:spLocks noGrp="1"/>
          </p:cNvSpPr>
          <p:nvPr>
            <p:ph type="title"/>
          </p:nvPr>
        </p:nvSpPr>
        <p:spPr/>
        <p:txBody>
          <a:bodyPr/>
          <a:lstStyle/>
          <a:p>
            <a:r>
              <a:rPr lang="en-US" dirty="0"/>
              <a:t>Telehealth/Telemedicine </a:t>
            </a:r>
          </a:p>
        </p:txBody>
      </p:sp>
      <p:sp>
        <p:nvSpPr>
          <p:cNvPr id="3" name="Content Placeholder 2">
            <a:extLst>
              <a:ext uri="{FF2B5EF4-FFF2-40B4-BE49-F238E27FC236}">
                <a16:creationId xmlns:a16="http://schemas.microsoft.com/office/drawing/2014/main" id="{2439823E-13BF-C158-94FC-90F72C540F62}"/>
              </a:ext>
            </a:extLst>
          </p:cNvPr>
          <p:cNvSpPr>
            <a:spLocks noGrp="1"/>
          </p:cNvSpPr>
          <p:nvPr>
            <p:ph sz="half"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Removal of frequency limitations on certain telehealth services ends with PHE.</a:t>
            </a:r>
          </a:p>
          <a:p>
            <a:pPr marL="800100" lvl="1" indent="-342900">
              <a:buFont typeface="Arial" panose="020B0604020202020204" pitchFamily="34" charset="0"/>
              <a:buChar char="•"/>
            </a:pPr>
            <a:r>
              <a:rPr lang="en-US" dirty="0"/>
              <a:t>Subsequent inpatient visits could be telehealth once every 3 days.</a:t>
            </a:r>
            <a:endParaRPr lang="en-US" dirty="0">
              <a:cs typeface="Calibri"/>
            </a:endParaRPr>
          </a:p>
          <a:p>
            <a:pPr marL="800100" lvl="1" indent="-342900">
              <a:buFont typeface="Arial" panose="020B0604020202020204" pitchFamily="34" charset="0"/>
              <a:buChar char="•"/>
            </a:pPr>
            <a:r>
              <a:rPr lang="en-US" dirty="0"/>
              <a:t>Subsequent SNF telehealth visit once every 14 days.</a:t>
            </a:r>
            <a:endParaRPr lang="en-US" dirty="0">
              <a:cs typeface="Calibri" panose="020F0502020204030204"/>
            </a:endParaRPr>
          </a:p>
          <a:p>
            <a:pPr marL="800100" lvl="1" indent="-342900">
              <a:buFont typeface="Arial" panose="020B0604020202020204" pitchFamily="34" charset="0"/>
              <a:buChar char="•"/>
            </a:pPr>
            <a:r>
              <a:rPr lang="en-US" dirty="0"/>
              <a:t>Critical care consultation codes beyond the once per day limitation.</a:t>
            </a:r>
            <a:endParaRPr lang="en-US" dirty="0">
              <a:cs typeface="Calibri" panose="020F0502020204030204"/>
            </a:endParaRPr>
          </a:p>
          <a:p>
            <a:pPr marL="342900" indent="-342900">
              <a:buFont typeface="Arial" panose="020B0604020202020204" pitchFamily="34" charset="0"/>
              <a:buChar char="•"/>
            </a:pPr>
            <a:r>
              <a:rPr lang="en-US" dirty="0"/>
              <a:t>Patients with End Stage Renal Disease (ESRD) must have a face-to-face visit monthly and telehealth visits will no longer replace the face-to-face visit.</a:t>
            </a:r>
            <a:endParaRPr lang="en-US" dirty="0">
              <a:cs typeface="Calibri"/>
            </a:endParaRPr>
          </a:p>
          <a:p>
            <a:pPr marL="342900" indent="-342900">
              <a:buFont typeface="Arial" panose="020B0604020202020204" pitchFamily="34" charset="0"/>
              <a:buChar char="•"/>
            </a:pPr>
            <a:r>
              <a:rPr lang="en-US" dirty="0"/>
              <a:t>Restoration of language within National Coverage Determination (NCD) or Local Coverage Determination (LCD) in-person, face-to-face visits for evaluation or assessment no longer to be provided via telehealth.</a:t>
            </a:r>
            <a:endParaRPr lang="en-US" dirty="0">
              <a:cs typeface="Calibri"/>
            </a:endParaRPr>
          </a:p>
          <a:p>
            <a:pPr marL="800100" lvl="1" indent="-342900">
              <a:buFont typeface="Arial" panose="020B0604020202020204" pitchFamily="34" charset="0"/>
              <a:buChar char="•"/>
            </a:pPr>
            <a:r>
              <a:rPr lang="en-US" dirty="0"/>
              <a:t>Any NCD/LCD requiring a specific practitioner type or specialty reinstated.</a:t>
            </a:r>
            <a:endParaRPr lang="en-US" dirty="0">
              <a:cs typeface="Calibri"/>
            </a:endParaRPr>
          </a:p>
          <a:p>
            <a:pPr marL="342900" indent="-342900">
              <a:buFont typeface="Arial" panose="020B0604020202020204" pitchFamily="34" charset="0"/>
              <a:buChar char="•"/>
            </a:pPr>
            <a:r>
              <a:rPr lang="en-US" dirty="0"/>
              <a:t>Virtual check-ins only for established patients, and no longer available for new patients.</a:t>
            </a:r>
            <a:endParaRPr lang="en-US" dirty="0">
              <a:cs typeface="Calibri"/>
            </a:endParaRPr>
          </a:p>
        </p:txBody>
      </p:sp>
      <p:sp>
        <p:nvSpPr>
          <p:cNvPr id="4" name="Text Placeholder 3">
            <a:extLst>
              <a:ext uri="{FF2B5EF4-FFF2-40B4-BE49-F238E27FC236}">
                <a16:creationId xmlns:a16="http://schemas.microsoft.com/office/drawing/2014/main" id="{6CCAC050-75A6-7A21-8B4F-37DA02137CED}"/>
              </a:ext>
            </a:extLst>
          </p:cNvPr>
          <p:cNvSpPr>
            <a:spLocks noGrp="1"/>
          </p:cNvSpPr>
          <p:nvPr>
            <p:ph type="body" sz="quarter" idx="17"/>
          </p:nvPr>
        </p:nvSpPr>
        <p:spPr/>
        <p:txBody>
          <a:bodyPr/>
          <a:lstStyle/>
          <a:p>
            <a:r>
              <a:rPr lang="en-US" dirty="0"/>
              <a:t>Professional</a:t>
            </a:r>
          </a:p>
        </p:txBody>
      </p:sp>
    </p:spTree>
    <p:extLst>
      <p:ext uri="{BB962C8B-B14F-4D97-AF65-F5344CB8AC3E}">
        <p14:creationId xmlns:p14="http://schemas.microsoft.com/office/powerpoint/2010/main" val="2544289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A79B-8DE4-595F-4DCB-8B91EE3CBD50}"/>
              </a:ext>
            </a:extLst>
          </p:cNvPr>
          <p:cNvSpPr>
            <a:spLocks noGrp="1"/>
          </p:cNvSpPr>
          <p:nvPr>
            <p:ph type="title"/>
          </p:nvPr>
        </p:nvSpPr>
        <p:spPr/>
        <p:txBody>
          <a:bodyPr/>
          <a:lstStyle/>
          <a:p>
            <a:r>
              <a:rPr lang="en-US" dirty="0"/>
              <a:t>Telehealth</a:t>
            </a:r>
          </a:p>
        </p:txBody>
      </p:sp>
      <p:sp>
        <p:nvSpPr>
          <p:cNvPr id="3" name="Content Placeholder 2">
            <a:extLst>
              <a:ext uri="{FF2B5EF4-FFF2-40B4-BE49-F238E27FC236}">
                <a16:creationId xmlns:a16="http://schemas.microsoft.com/office/drawing/2014/main" id="{48A9E6F0-D811-2AB6-0A0D-1E47101DCC63}"/>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In-person delivery of MDPP services suspended through December 31, 2023.</a:t>
            </a:r>
          </a:p>
          <a:p>
            <a:pPr marL="342900" indent="-342900">
              <a:buFont typeface="Arial" panose="020B0604020202020204" pitchFamily="34" charset="0"/>
              <a:buChar char="•"/>
            </a:pPr>
            <a:r>
              <a:rPr lang="en-US" dirty="0"/>
              <a:t>Translation: telehealth delivery of services through 2023 allowed.</a:t>
            </a:r>
            <a:endParaRPr lang="en-US" dirty="0">
              <a:cs typeface="Calibri"/>
            </a:endParaRPr>
          </a:p>
          <a:p>
            <a:pPr marL="342900" indent="-342900">
              <a:buFont typeface="Arial" panose="020B0604020202020204" pitchFamily="34" charset="0"/>
              <a:buChar char="•"/>
            </a:pPr>
            <a:r>
              <a:rPr lang="en-US" dirty="0"/>
              <a:t>Original guidance stated: “through the end of the PHE.”</a:t>
            </a:r>
            <a:endParaRPr lang="en-US" dirty="0">
              <a:cs typeface="Calibri" panose="020F0502020204030204"/>
            </a:endParaRPr>
          </a:p>
          <a:p>
            <a:pPr marL="342900" indent="-342900">
              <a:buFont typeface="Arial" panose="020B0604020202020204" pitchFamily="34" charset="0"/>
              <a:buChar char="•"/>
            </a:pPr>
            <a:r>
              <a:rPr lang="en-US" dirty="0"/>
              <a:t>Allows for alternative to in-person weight measurement.</a:t>
            </a:r>
            <a:endParaRPr lang="en-US" dirty="0">
              <a:cs typeface="Calibri" panose="020F0502020204030204"/>
            </a:endParaRPr>
          </a:p>
          <a:p>
            <a:pPr marL="342900" indent="-342900">
              <a:buFont typeface="Arial" panose="020B0604020202020204" pitchFamily="34" charset="0"/>
              <a:buChar char="•"/>
            </a:pPr>
            <a:r>
              <a:rPr lang="en-US" dirty="0"/>
              <a:t>Eliminates the maximum number of virtual services.</a:t>
            </a:r>
            <a:endParaRPr lang="en-US" dirty="0">
              <a:cs typeface="Calibri" panose="020F0502020204030204"/>
            </a:endParaRPr>
          </a:p>
          <a:p>
            <a:pPr marL="342900" indent="-342900">
              <a:buFont typeface="Arial" panose="020B0604020202020204" pitchFamily="34" charset="0"/>
              <a:buChar char="•"/>
            </a:pPr>
            <a:r>
              <a:rPr lang="en-US" dirty="0"/>
              <a:t>Published in Federal Register on May 2, 2023.</a:t>
            </a:r>
            <a:endParaRPr lang="en-US" dirty="0">
              <a:cs typeface="Calibri" panose="020F0502020204030204"/>
            </a:endParaRPr>
          </a:p>
        </p:txBody>
      </p:sp>
      <p:sp>
        <p:nvSpPr>
          <p:cNvPr id="4" name="Text Placeholder 3">
            <a:extLst>
              <a:ext uri="{FF2B5EF4-FFF2-40B4-BE49-F238E27FC236}">
                <a16:creationId xmlns:a16="http://schemas.microsoft.com/office/drawing/2014/main" id="{0D0B5DA4-64B9-3845-315C-EAE14F3CB7C2}"/>
              </a:ext>
            </a:extLst>
          </p:cNvPr>
          <p:cNvSpPr>
            <a:spLocks noGrp="1"/>
          </p:cNvSpPr>
          <p:nvPr>
            <p:ph type="body" sz="quarter" idx="14"/>
          </p:nvPr>
        </p:nvSpPr>
        <p:spPr/>
        <p:txBody>
          <a:bodyPr/>
          <a:lstStyle/>
          <a:p>
            <a:r>
              <a:rPr lang="en-US" dirty="0"/>
              <a:t>Medicare Diabetes Prevention Program (MDPP) Expanded Model Suppliers</a:t>
            </a:r>
          </a:p>
        </p:txBody>
      </p:sp>
    </p:spTree>
    <p:extLst>
      <p:ext uri="{BB962C8B-B14F-4D97-AF65-F5344CB8AC3E}">
        <p14:creationId xmlns:p14="http://schemas.microsoft.com/office/powerpoint/2010/main" val="325273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Waivers &amp; Flexibility Timeline - 2024</a:t>
            </a:r>
          </a:p>
        </p:txBody>
      </p:sp>
      <p:graphicFrame>
        <p:nvGraphicFramePr>
          <p:cNvPr id="4" name="Content Placeholder 3">
            <a:extLst>
              <a:ext uri="{FF2B5EF4-FFF2-40B4-BE49-F238E27FC236}">
                <a16:creationId xmlns:a16="http://schemas.microsoft.com/office/drawing/2014/main" id="{B8234B09-9491-B6B3-D680-A6D189C2BBE0}"/>
              </a:ext>
            </a:extLst>
          </p:cNvPr>
          <p:cNvGraphicFramePr>
            <a:graphicFrameLocks noGrp="1"/>
          </p:cNvGraphicFramePr>
          <p:nvPr>
            <p:ph idx="1"/>
            <p:extLst>
              <p:ext uri="{D42A27DB-BD31-4B8C-83A1-F6EECF244321}">
                <p14:modId xmlns:p14="http://schemas.microsoft.com/office/powerpoint/2010/main" val="1298170484"/>
              </p:ext>
            </p:extLst>
          </p:nvPr>
        </p:nvGraphicFramePr>
        <p:xfrm>
          <a:off x="838200" y="1038225"/>
          <a:ext cx="10515600" cy="494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413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0820-7B14-E614-175C-51DFB3588022}"/>
              </a:ext>
            </a:extLst>
          </p:cNvPr>
          <p:cNvSpPr>
            <a:spLocks noGrp="1"/>
          </p:cNvSpPr>
          <p:nvPr>
            <p:ph type="title"/>
          </p:nvPr>
        </p:nvSpPr>
        <p:spPr/>
        <p:txBody>
          <a:bodyPr/>
          <a:lstStyle/>
          <a:p>
            <a:r>
              <a:rPr lang="en-US" dirty="0"/>
              <a:t>Reducing Administrative Burden (Stark Law)</a:t>
            </a:r>
          </a:p>
        </p:txBody>
      </p:sp>
    </p:spTree>
    <p:extLst>
      <p:ext uri="{BB962C8B-B14F-4D97-AF65-F5344CB8AC3E}">
        <p14:creationId xmlns:p14="http://schemas.microsoft.com/office/powerpoint/2010/main" val="4205486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Reducing Administrative Burden – Waivers Ending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Stark Law waivers are ending.</a:t>
            </a:r>
          </a:p>
          <a:p>
            <a:pPr marL="800100" lvl="1" indent="-342900">
              <a:buFont typeface="Arial" panose="020B0604020202020204" pitchFamily="34" charset="0"/>
              <a:buChar char="•"/>
            </a:pPr>
            <a:r>
              <a:rPr lang="en-US" dirty="0"/>
              <a:t>Physician self-referrals, etc.</a:t>
            </a:r>
          </a:p>
          <a:p>
            <a:pPr marL="800100" lvl="1" indent="-342900">
              <a:buFont typeface="Arial" panose="020B0604020202020204" pitchFamily="34" charset="0"/>
              <a:buChar char="•"/>
            </a:pPr>
            <a:r>
              <a:rPr lang="en-US" dirty="0"/>
              <a:t>Must immediately comply with all provisions of the Stark Law.</a:t>
            </a:r>
            <a:endParaRPr lang="en-US" dirty="0">
              <a:cs typeface="Calibri"/>
            </a:endParaRPr>
          </a:p>
          <a:p>
            <a:pPr marL="342900" indent="-342900">
              <a:buFont typeface="Arial" panose="020B0604020202020204" pitchFamily="34" charset="0"/>
              <a:buChar char="•"/>
            </a:pPr>
            <a:r>
              <a:rPr lang="en-US" dirty="0"/>
              <a:t>Waivers also ending.</a:t>
            </a:r>
            <a:endParaRPr lang="en-US" dirty="0">
              <a:cs typeface="Calibri"/>
            </a:endParaRPr>
          </a:p>
          <a:p>
            <a:pPr marL="800100" lvl="1" indent="-342900">
              <a:buFont typeface="Arial" panose="020B0604020202020204" pitchFamily="34" charset="0"/>
              <a:buChar char="•"/>
            </a:pPr>
            <a:r>
              <a:rPr lang="en-US" dirty="0"/>
              <a:t>Pay above or below fair market value for physician’s services, rent equipment, or purchase items or services.</a:t>
            </a:r>
            <a:endParaRPr lang="en-US" dirty="0">
              <a:cs typeface="Calibri"/>
            </a:endParaRPr>
          </a:p>
          <a:p>
            <a:pPr marL="800100" lvl="1" indent="-342900">
              <a:buFont typeface="Arial" panose="020B0604020202020204" pitchFamily="34" charset="0"/>
              <a:buChar char="•"/>
            </a:pPr>
            <a:r>
              <a:rPr lang="en-US" dirty="0"/>
              <a:t>Financial support such as personal loans without charging interest.</a:t>
            </a:r>
            <a:endParaRPr lang="en-US" dirty="0">
              <a:cs typeface="Calibri" panose="020F0502020204030204"/>
            </a:endParaRPr>
          </a:p>
          <a:p>
            <a:pPr marL="800100" lvl="1" indent="-342900">
              <a:buFont typeface="Arial" panose="020B0604020202020204" pitchFamily="34" charset="0"/>
              <a:buChar char="•"/>
            </a:pPr>
            <a:r>
              <a:rPr lang="en-US" dirty="0"/>
              <a:t>Benefits such as multiple daily meals, personal laundry service, and free childcare.</a:t>
            </a:r>
            <a:endParaRPr lang="en-US" dirty="0">
              <a:cs typeface="Calibri" panose="020F0502020204030204"/>
            </a:endParaRPr>
          </a:p>
          <a:p>
            <a:pPr marL="800100" lvl="1" indent="-342900">
              <a:buFont typeface="Arial" panose="020B0604020202020204" pitchFamily="34" charset="0"/>
              <a:buChar char="•"/>
            </a:pPr>
            <a:r>
              <a:rPr lang="en-US" dirty="0"/>
              <a:t>Offering items or services that would exceed the non-monetary compensation cap.</a:t>
            </a:r>
            <a:endParaRPr lang="en-US" dirty="0">
              <a:cs typeface="Calibri" panose="020F0502020204030204"/>
            </a:endParaRPr>
          </a:p>
          <a:p>
            <a:pPr marL="800100" lvl="1" indent="-342900">
              <a:buFont typeface="Arial" panose="020B0604020202020204" pitchFamily="34" charset="0"/>
              <a:buChar char="•"/>
            </a:pPr>
            <a:r>
              <a:rPr lang="en-US" dirty="0"/>
              <a:t>Physician-owned hospitals temporarily increasing the number of licensed beds, operating rooms, and procedure rooms.</a:t>
            </a:r>
            <a:endParaRPr lang="en-US" dirty="0">
              <a:cs typeface="Calibri"/>
            </a:endParaRPr>
          </a:p>
          <a:p>
            <a:pPr marL="800100" lvl="1" indent="-342900">
              <a:buFont typeface="Arial" panose="020B0604020202020204" pitchFamily="34" charset="0"/>
              <a:buChar char="•"/>
            </a:pPr>
            <a:r>
              <a:rPr lang="en-US" dirty="0"/>
              <a:t>Furnishing magnetic resonance imaging (MRI) or computed tomography (CT) scans or laboratory services from locations like mobile vans in parking lots.</a:t>
            </a:r>
            <a:endParaRPr lang="en-US" dirty="0">
              <a:cs typeface="Calibri"/>
            </a:endParaRPr>
          </a:p>
        </p:txBody>
      </p:sp>
    </p:spTree>
    <p:extLst>
      <p:ext uri="{BB962C8B-B14F-4D97-AF65-F5344CB8AC3E}">
        <p14:creationId xmlns:p14="http://schemas.microsoft.com/office/powerpoint/2010/main" val="3081667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Reducing Administrative Burden – Waivers Ending</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Verbal orders where authentication may occur later than 48 hours.</a:t>
            </a:r>
          </a:p>
          <a:p>
            <a:pPr marL="342900" indent="-342900">
              <a:buFont typeface="Arial" panose="020B0604020202020204" pitchFamily="34" charset="0"/>
              <a:buChar char="•"/>
            </a:pPr>
            <a:r>
              <a:rPr lang="en-US" dirty="0"/>
              <a:t>Limited discharge planning for hospitals and CAHs to not use quality measures and data </a:t>
            </a:r>
            <a:r>
              <a:rPr lang="en-US"/>
              <a:t>to select discharge entity.</a:t>
            </a:r>
            <a:endParaRPr lang="en-US">
              <a:cs typeface="Calibri"/>
            </a:endParaRPr>
          </a:p>
          <a:p>
            <a:pPr marL="342900" indent="-342900">
              <a:buFont typeface="Arial" panose="020B0604020202020204" pitchFamily="34" charset="0"/>
              <a:buChar char="•"/>
            </a:pPr>
            <a:r>
              <a:rPr lang="en-US" dirty="0"/>
              <a:t>Modified discharge planning where the patient may not receive a comprehensive list of nursing homes in the geographic area.</a:t>
            </a:r>
            <a:endParaRPr lang="en-US">
              <a:cs typeface="Calibri"/>
            </a:endParaRPr>
          </a:p>
          <a:p>
            <a:pPr marL="342900" indent="-342900">
              <a:buFont typeface="Arial" panose="020B0604020202020204" pitchFamily="34" charset="0"/>
              <a:buChar char="•"/>
            </a:pPr>
            <a:r>
              <a:rPr lang="en-US" dirty="0"/>
              <a:t>Completion of medical records within 30 days or “promptly” for CAHs.</a:t>
            </a:r>
            <a:endParaRPr lang="en-US">
              <a:cs typeface="Calibri" panose="020F0502020204030204"/>
            </a:endParaRPr>
          </a:p>
          <a:p>
            <a:pPr marL="342900" indent="-342900">
              <a:buFont typeface="Arial" panose="020B0604020202020204" pitchFamily="34" charset="0"/>
              <a:buChar char="•"/>
            </a:pPr>
            <a:r>
              <a:rPr lang="en-US" dirty="0"/>
              <a:t>Utilization review Conditions of Participation (CoP) requiring a utilization review plan and committee.</a:t>
            </a:r>
            <a:endParaRPr lang="en-US">
              <a:cs typeface="Calibri"/>
            </a:endParaRPr>
          </a:p>
          <a:p>
            <a:pPr marL="342900" indent="-342900">
              <a:buFont typeface="Arial" panose="020B0604020202020204" pitchFamily="34" charset="0"/>
              <a:buChar char="•"/>
            </a:pPr>
            <a:r>
              <a:rPr lang="en-US" dirty="0"/>
              <a:t>Quality assessment and performance improvement (QAPI) program scope of the program and setting priorities for the performance improvement activities.</a:t>
            </a:r>
            <a:endParaRPr lang="en-US">
              <a:cs typeface="Calibri"/>
            </a:endParaRPr>
          </a:p>
          <a:p>
            <a:pPr marL="342900" indent="-342900">
              <a:buFont typeface="Arial" panose="020B0604020202020204" pitchFamily="34" charset="0"/>
              <a:buChar char="•"/>
            </a:pPr>
            <a:r>
              <a:rPr lang="en-US" dirty="0"/>
              <a:t>Current therapeutic diet manual approved by dietitian and medical staff available did not need to be maintained during the PHE.</a:t>
            </a:r>
            <a:endParaRPr lang="en-US">
              <a:cs typeface="Calibri"/>
            </a:endParaRPr>
          </a:p>
          <a:p>
            <a:pPr marL="342900" indent="-342900">
              <a:buFont typeface="Arial" panose="020B0604020202020204" pitchFamily="34" charset="0"/>
              <a:buChar char="•"/>
            </a:pPr>
            <a:r>
              <a:rPr lang="en-US" dirty="0"/>
              <a:t>Delivery of advance directive policies to large number of patients.</a:t>
            </a:r>
            <a:endParaRPr lang="en-US" dirty="0">
              <a:cs typeface="Calibri" panose="020F0502020204030204"/>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03364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Reducing Administrative Burden</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Inpatient Prospective Payment System (IPPS) Occupational Mix Survey collection is expected. </a:t>
            </a:r>
          </a:p>
          <a:p>
            <a:pPr marL="342900" indent="-342900">
              <a:buFont typeface="Arial" panose="020B0604020202020204" pitchFamily="34" charset="0"/>
              <a:buChar char="•"/>
            </a:pPr>
            <a:r>
              <a:rPr lang="en-US" dirty="0"/>
              <a:t>Medicare Geographic Classification applications must be submitted by September 1 of the year prior to the fiscal year (FY) 2023 or 2024.</a:t>
            </a:r>
            <a:endParaRPr lang="en-US" dirty="0">
              <a:cs typeface="Calibri"/>
            </a:endParaRPr>
          </a:p>
          <a:p>
            <a:pPr marL="342900" indent="-342900">
              <a:buFont typeface="Arial" panose="020B0604020202020204" pitchFamily="34" charset="0"/>
              <a:buChar char="•"/>
            </a:pPr>
            <a:r>
              <a:rPr lang="en-US" dirty="0"/>
              <a:t>Nursing services returning.</a:t>
            </a:r>
            <a:endParaRPr lang="en-US" dirty="0">
              <a:cs typeface="Calibri" panose="020F0502020204030204"/>
            </a:endParaRPr>
          </a:p>
          <a:p>
            <a:pPr marL="800100" lvl="1" indent="-342900">
              <a:buFont typeface="Arial" panose="020B0604020202020204" pitchFamily="34" charset="0"/>
              <a:buChar char="•"/>
            </a:pPr>
            <a:r>
              <a:rPr lang="en-US" dirty="0"/>
              <a:t>Develop and keep a nursing care plan for each patient.</a:t>
            </a:r>
            <a:endParaRPr lang="en-US" dirty="0">
              <a:cs typeface="Calibri"/>
            </a:endParaRPr>
          </a:p>
          <a:p>
            <a:pPr marL="800100" lvl="1" indent="-342900">
              <a:buFont typeface="Arial" panose="020B0604020202020204" pitchFamily="34" charset="0"/>
              <a:buChar char="•"/>
            </a:pPr>
            <a:r>
              <a:rPr lang="en-US" dirty="0"/>
              <a:t>Policies &amp; procedures in place establishing which outpatient departments are not required to have a registered nurse present.</a:t>
            </a:r>
            <a:endParaRPr lang="en-US" dirty="0">
              <a:cs typeface="Calibri"/>
            </a:endParaRPr>
          </a:p>
          <a:p>
            <a:pPr marL="342900" indent="-342900">
              <a:buFont typeface="Arial" panose="020B0604020202020204" pitchFamily="34" charset="0"/>
              <a:buChar char="•"/>
            </a:pPr>
            <a:r>
              <a:rPr lang="en-US" dirty="0"/>
              <a:t>Surge facilities did not need to have written policies and procedures.</a:t>
            </a:r>
            <a:endParaRPr lang="en-US" dirty="0">
              <a:cs typeface="Calibri"/>
            </a:endParaRPr>
          </a:p>
          <a:p>
            <a:pPr marL="342900" indent="-342900">
              <a:buFont typeface="Arial" panose="020B0604020202020204" pitchFamily="34" charset="0"/>
              <a:buChar char="•"/>
            </a:pPr>
            <a:r>
              <a:rPr lang="en-US" dirty="0"/>
              <a:t>Surge facilities did not need to have emergency preparedness policies and procedures.</a:t>
            </a:r>
            <a:endParaRPr lang="en-US" dirty="0">
              <a:cs typeface="Calibri" panose="020F0502020204030204"/>
            </a:endParaRPr>
          </a:p>
          <a:p>
            <a:pPr marL="342900" indent="-342900">
              <a:buFont typeface="Arial" panose="020B0604020202020204" pitchFamily="34" charset="0"/>
              <a:buChar char="•"/>
            </a:pPr>
            <a:r>
              <a:rPr lang="en-US" dirty="0"/>
              <a:t>Signature requirements as proof of delivery for durable medical equipment (DME) items.</a:t>
            </a:r>
            <a:endParaRPr lang="en-US" dirty="0">
              <a:cs typeface="Calibri" panose="020F0502020204030204"/>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08651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p:txBody>
          <a:bodyPr/>
          <a:lstStyle/>
          <a:p>
            <a:r>
              <a:rPr lang="en-US" dirty="0"/>
              <a:t>Reducing Administrative Burden</a:t>
            </a:r>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dirty="0"/>
              <a:t>Hospital Value-Based Purchasing (VBP) program’s Extraordinary Circumstances Exceptions (ECE):</a:t>
            </a:r>
          </a:p>
          <a:p>
            <a:pPr marL="800100" lvl="1" indent="-342900">
              <a:buFont typeface="Arial" panose="020B0604020202020204" pitchFamily="34" charset="0"/>
              <a:buChar char="•"/>
            </a:pPr>
            <a:r>
              <a:rPr lang="en-US" dirty="0"/>
              <a:t>CMS will review each on a case-by-case basis.</a:t>
            </a:r>
            <a:endParaRPr lang="en-US" dirty="0">
              <a:cs typeface="Calibri"/>
            </a:endParaRPr>
          </a:p>
          <a:p>
            <a:pPr marL="800100" lvl="1" indent="-342900">
              <a:buFont typeface="Arial" panose="020B0604020202020204" pitchFamily="34" charset="0"/>
              <a:buChar char="•"/>
            </a:pPr>
            <a:r>
              <a:rPr lang="en-US" dirty="0"/>
              <a:t>Will no longer consider ECE for COVID-19 after the PHE.</a:t>
            </a:r>
            <a:endParaRPr lang="en-US" dirty="0">
              <a:cs typeface="Calibri" panose="020F0502020204030204"/>
            </a:endParaRPr>
          </a:p>
          <a:p>
            <a:pPr marL="342900" indent="-342900">
              <a:buFont typeface="Arial" panose="020B0604020202020204" pitchFamily="34" charset="0"/>
              <a:buChar char="•"/>
            </a:pPr>
            <a:r>
              <a:rPr lang="en-US" dirty="0"/>
              <a:t>If you need an extension for filing your cost report, submit a request to your MAC.</a:t>
            </a:r>
            <a:endParaRPr lang="en-US" dirty="0">
              <a:cs typeface="Calibri"/>
            </a:endParaRPr>
          </a:p>
          <a:p>
            <a:pPr marL="342900" indent="-342900">
              <a:buFont typeface="Arial" panose="020B0604020202020204" pitchFamily="34" charset="0"/>
              <a:buChar char="•"/>
            </a:pPr>
            <a:r>
              <a:rPr lang="en-US" dirty="0"/>
              <a:t>Hotlines for provider enrollment will be shut down.</a:t>
            </a:r>
            <a:endParaRPr lang="en-US" dirty="0">
              <a:cs typeface="Calibri" panose="020F0502020204030204"/>
            </a:endParaRPr>
          </a:p>
          <a:p>
            <a:pPr marL="342900" indent="-342900">
              <a:buFont typeface="Arial" panose="020B0604020202020204" pitchFamily="34" charset="0"/>
              <a:buChar char="•"/>
            </a:pPr>
            <a:r>
              <a:rPr lang="en-US" dirty="0"/>
              <a:t>Continue to report data for COVID-19 and other respiratory illnesses through April 30, 2024.</a:t>
            </a:r>
            <a:endParaRPr lang="en-US" dirty="0">
              <a:cs typeface="Calibri"/>
            </a:endParaRPr>
          </a:p>
        </p:txBody>
      </p:sp>
    </p:spTree>
    <p:extLst>
      <p:ext uri="{BB962C8B-B14F-4D97-AF65-F5344CB8AC3E}">
        <p14:creationId xmlns:p14="http://schemas.microsoft.com/office/powerpoint/2010/main" val="1992748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74D58D-F3CE-A3B0-5D36-BD5C3FF98B91}"/>
              </a:ext>
            </a:extLst>
          </p:cNvPr>
          <p:cNvSpPr>
            <a:spLocks noGrp="1"/>
          </p:cNvSpPr>
          <p:nvPr>
            <p:ph type="body" sz="quarter" idx="10"/>
          </p:nvPr>
        </p:nvSpPr>
        <p:spPr/>
        <p:txBody>
          <a:bodyPr/>
          <a:lstStyle/>
          <a:p>
            <a:r>
              <a:rPr lang="en-US" dirty="0"/>
              <a:t>Q&amp;A Document can be found on Healthcatalyst.com under Resources/Webinars</a:t>
            </a:r>
          </a:p>
        </p:txBody>
      </p:sp>
    </p:spTree>
    <p:extLst>
      <p:ext uri="{BB962C8B-B14F-4D97-AF65-F5344CB8AC3E}">
        <p14:creationId xmlns:p14="http://schemas.microsoft.com/office/powerpoint/2010/main" val="3226083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0EBE-4A65-DA2F-786F-DA3AB9EA7B8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D6FDD7F-C300-1F89-6A53-C61CB2FBB10E}"/>
              </a:ext>
            </a:extLst>
          </p:cNvPr>
          <p:cNvSpPr>
            <a:spLocks noGrp="1"/>
          </p:cNvSpPr>
          <p:nvPr>
            <p:ph sz="half" idx="1"/>
          </p:nvPr>
        </p:nvSpPr>
        <p:spPr>
          <a:xfrm>
            <a:off x="800100" y="1344735"/>
            <a:ext cx="10604142" cy="4325618"/>
          </a:xfrm>
        </p:spPr>
        <p:txBody>
          <a:bodyPr vert="horz" lIns="0" tIns="45720" rIns="91440" bIns="45720" rtlCol="0" anchor="t">
            <a:noAutofit/>
          </a:bodyPr>
          <a:lstStyle/>
          <a:p>
            <a:r>
              <a:rPr lang="en-US" sz="2000" dirty="0"/>
              <a:t>Coronavirus Waivers &amp; Flexibilities:</a:t>
            </a:r>
          </a:p>
          <a:p>
            <a:r>
              <a:rPr lang="en-US" sz="2000" dirty="0">
                <a:hlinkClick r:id="rId2"/>
              </a:rPr>
              <a:t>https://www.cms.gov/coronavirus-waivers</a:t>
            </a:r>
            <a:r>
              <a:rPr lang="en-US" sz="2000" dirty="0"/>
              <a:t> </a:t>
            </a:r>
          </a:p>
          <a:p>
            <a:r>
              <a:rPr lang="en-US" sz="2000" dirty="0"/>
              <a:t>COVID-19 Vaccines and Monoclonal Antibodies Reimbursement:</a:t>
            </a:r>
            <a:endParaRPr lang="en-US" sz="2000">
              <a:cs typeface="Calibri"/>
            </a:endParaRPr>
          </a:p>
          <a:p>
            <a:r>
              <a:rPr lang="en-US" sz="2000" dirty="0">
                <a:hlinkClick r:id="rId3"/>
              </a:rPr>
              <a:t>https://www.cms.gov/medicare/medicare-part-b-drug-average-sales-price/covid-19-vaccines-and-monoclonal-antibodies</a:t>
            </a:r>
            <a:r>
              <a:rPr lang="en-US" sz="2000" dirty="0"/>
              <a:t> </a:t>
            </a:r>
          </a:p>
          <a:p>
            <a:r>
              <a:rPr lang="en-US" sz="2000" dirty="0"/>
              <a:t>National Stakeholder Call – 04/25/2023:</a:t>
            </a:r>
            <a:endParaRPr lang="en-US" sz="2000">
              <a:cs typeface="Calibri"/>
            </a:endParaRPr>
          </a:p>
          <a:p>
            <a:r>
              <a:rPr lang="en-US" sz="2000" dirty="0">
                <a:hlinkClick r:id="rId4"/>
              </a:rPr>
              <a:t>https://www.cms.gov/outreach-education/partner-resources/cms-national-stakeholder-calls</a:t>
            </a:r>
            <a:r>
              <a:rPr lang="en-US" sz="2000" dirty="0"/>
              <a:t> </a:t>
            </a:r>
          </a:p>
          <a:p>
            <a:r>
              <a:rPr lang="en-US" sz="2000" dirty="0"/>
              <a:t>Acute Hospital Care At Home:</a:t>
            </a:r>
            <a:endParaRPr lang="en-US" sz="2000" dirty="0">
              <a:cs typeface="Calibri"/>
            </a:endParaRPr>
          </a:p>
          <a:p>
            <a:r>
              <a:rPr lang="en-US" sz="2000" dirty="0">
                <a:hlinkClick r:id="rId5"/>
              </a:rPr>
              <a:t>https://qualitynet.cms.gov/acute-hospital-care-at-home</a:t>
            </a:r>
            <a:r>
              <a:rPr lang="en-US" sz="2000" dirty="0"/>
              <a:t> </a:t>
            </a:r>
          </a:p>
          <a:p>
            <a:endParaRPr lang="en-US" sz="2000" dirty="0"/>
          </a:p>
          <a:p>
            <a:endParaRPr lang="en-US" sz="2000" dirty="0"/>
          </a:p>
          <a:p>
            <a:endParaRPr lang="en-US" sz="2000" dirty="0"/>
          </a:p>
          <a:p>
            <a:r>
              <a:rPr lang="en-US" sz="2000" dirty="0"/>
              <a:t> </a:t>
            </a:r>
          </a:p>
        </p:txBody>
      </p:sp>
    </p:spTree>
    <p:extLst>
      <p:ext uri="{BB962C8B-B14F-4D97-AF65-F5344CB8AC3E}">
        <p14:creationId xmlns:p14="http://schemas.microsoft.com/office/powerpoint/2010/main" val="1125680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031B-7E69-0531-2713-10835E7C431C}"/>
              </a:ext>
            </a:extLst>
          </p:cNvPr>
          <p:cNvSpPr>
            <a:spLocks noGrp="1"/>
          </p:cNvSpPr>
          <p:nvPr>
            <p:ph type="title"/>
          </p:nvPr>
        </p:nvSpPr>
        <p:spPr/>
        <p:txBody>
          <a:bodyPr/>
          <a:lstStyle/>
          <a:p>
            <a:r>
              <a:rPr lang="en-US" dirty="0"/>
              <a:t>Resources, cont.</a:t>
            </a:r>
          </a:p>
        </p:txBody>
      </p:sp>
      <p:sp>
        <p:nvSpPr>
          <p:cNvPr id="3" name="Content Placeholder 2">
            <a:extLst>
              <a:ext uri="{FF2B5EF4-FFF2-40B4-BE49-F238E27FC236}">
                <a16:creationId xmlns:a16="http://schemas.microsoft.com/office/drawing/2014/main" id="{3E7440FA-E927-93E3-A558-3EABC9966A00}"/>
              </a:ext>
            </a:extLst>
          </p:cNvPr>
          <p:cNvSpPr>
            <a:spLocks noGrp="1"/>
          </p:cNvSpPr>
          <p:nvPr>
            <p:ph idx="1"/>
          </p:nvPr>
        </p:nvSpPr>
        <p:spPr/>
        <p:txBody>
          <a:bodyPr vert="horz" lIns="0" tIns="45720" rIns="91440" bIns="45720" rtlCol="0" anchor="t">
            <a:noAutofit/>
          </a:bodyPr>
          <a:lstStyle/>
          <a:p>
            <a:r>
              <a:rPr lang="en-US" dirty="0"/>
              <a:t>CPT® COVID-19 </a:t>
            </a:r>
            <a:r>
              <a:rPr lang="en-US"/>
              <a:t>Vaccine</a:t>
            </a:r>
            <a:r>
              <a:rPr lang="en-US" dirty="0"/>
              <a:t> and Immunization Codes (contains Appendix Q):</a:t>
            </a:r>
          </a:p>
          <a:p>
            <a:r>
              <a:rPr lang="en-US" dirty="0">
                <a:hlinkClick r:id="rId2"/>
              </a:rPr>
              <a:t>https://www.ama-assn.org/practice-management/cpt/covid-19-cpt-vaccine-and-immunization-codes</a:t>
            </a:r>
            <a:r>
              <a:rPr lang="en-US" dirty="0"/>
              <a:t> </a:t>
            </a:r>
          </a:p>
          <a:p>
            <a:endParaRPr lang="en-US" dirty="0"/>
          </a:p>
          <a:p>
            <a:r>
              <a:rPr lang="en-US"/>
              <a:t>The White House Release:</a:t>
            </a:r>
            <a:endParaRPr lang="en-US">
              <a:cs typeface="Calibri"/>
            </a:endParaRPr>
          </a:p>
          <a:p>
            <a:r>
              <a:rPr lang="en-US" dirty="0"/>
              <a:t> </a:t>
            </a:r>
            <a:r>
              <a:rPr lang="en-US" dirty="0">
                <a:hlinkClick r:id="rId3"/>
              </a:rPr>
              <a:t>https://www.whitehouse.gov/briefing-room/statements-releases/2023/05/01/the-biden-administration-will-end-covid-19-vaccination-requirements-for-federal-employees-contractors-international-travelers-head-start-educators-and-cms-certified-facilities/#:~:text=Today%2C%20we%20are%20announcing%20that,19%20public%20health%20emergency%20ends.</a:t>
            </a:r>
            <a:endParaRPr lang="en-US" dirty="0"/>
          </a:p>
        </p:txBody>
      </p:sp>
    </p:spTree>
    <p:extLst>
      <p:ext uri="{BB962C8B-B14F-4D97-AF65-F5344CB8AC3E}">
        <p14:creationId xmlns:p14="http://schemas.microsoft.com/office/powerpoint/2010/main" val="251589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a:xfrm>
            <a:off x="838200" y="365126"/>
            <a:ext cx="10515600" cy="420624"/>
          </a:xfrm>
        </p:spPr>
        <p:txBody>
          <a:bodyPr anchor="ctr">
            <a:normAutofit/>
          </a:bodyPr>
          <a:lstStyle/>
          <a:p>
            <a:r>
              <a:rPr lang="en-US" sz="2400"/>
              <a:t>COVID-19 Vaccines</a:t>
            </a:r>
          </a:p>
        </p:txBody>
      </p:sp>
      <p:pic>
        <p:nvPicPr>
          <p:cNvPr id="4" name="Picture 3">
            <a:extLst>
              <a:ext uri="{FF2B5EF4-FFF2-40B4-BE49-F238E27FC236}">
                <a16:creationId xmlns:a16="http://schemas.microsoft.com/office/drawing/2014/main" id="{2F3C42E5-A7F1-D245-B979-FBBCC14BE4F0}"/>
              </a:ext>
            </a:extLst>
          </p:cNvPr>
          <p:cNvPicPr>
            <a:picLocks noChangeAspect="1"/>
          </p:cNvPicPr>
          <p:nvPr/>
        </p:nvPicPr>
        <p:blipFill>
          <a:blip r:embed="rId4"/>
          <a:stretch>
            <a:fillRect/>
          </a:stretch>
        </p:blipFill>
        <p:spPr>
          <a:xfrm>
            <a:off x="838199" y="1047751"/>
            <a:ext cx="3671909" cy="4799882"/>
          </a:xfrm>
          <a:prstGeom prst="rect">
            <a:avLst/>
          </a:prstGeom>
          <a:noFill/>
        </p:spPr>
      </p:pic>
      <p:sp>
        <p:nvSpPr>
          <p:cNvPr id="3" name="Content Placeholder 2">
            <a:extLst>
              <a:ext uri="{FF2B5EF4-FFF2-40B4-BE49-F238E27FC236}">
                <a16:creationId xmlns:a16="http://schemas.microsoft.com/office/drawing/2014/main" id="{8D5192E6-EE8F-50DE-A874-E5A108A65A41}"/>
              </a:ext>
            </a:extLst>
          </p:cNvPr>
          <p:cNvSpPr>
            <a:spLocks noGrp="1"/>
          </p:cNvSpPr>
          <p:nvPr>
            <p:ph idx="13"/>
          </p:nvPr>
        </p:nvSpPr>
        <p:spPr>
          <a:xfrm>
            <a:off x="5080000" y="1047751"/>
            <a:ext cx="5803901" cy="4938380"/>
          </a:xfrm>
        </p:spPr>
        <p:txBody>
          <a:bodyPr vert="horz" lIns="0" tIns="45720" rIns="91440" bIns="45720" rtlCol="0" anchor="t">
            <a:normAutofit/>
          </a:bodyPr>
          <a:lstStyle/>
          <a:p>
            <a:pPr marL="342900" indent="-342900">
              <a:buFont typeface="Arial" panose="020B0604020202020204" pitchFamily="34" charset="0"/>
              <a:buChar char="•"/>
            </a:pPr>
            <a:r>
              <a:rPr lang="en-US" dirty="0"/>
              <a:t>The Centers for Medicare &amp; Medicaid Services (CMS) won’t pay for any drug that you received for free.</a:t>
            </a:r>
            <a:endParaRPr lang="en-US" dirty="0">
              <a:cs typeface="Calibri"/>
            </a:endParaRPr>
          </a:p>
          <a:p>
            <a:pPr marL="342900" indent="-342900">
              <a:buFont typeface="Arial" panose="020B0604020202020204" pitchFamily="34" charset="0"/>
              <a:buChar char="•"/>
            </a:pPr>
            <a:r>
              <a:rPr lang="en-US" dirty="0"/>
              <a:t>CMS will pay approximately $40 for administering each dose of vaccines.</a:t>
            </a:r>
            <a:endParaRPr lang="en-US" dirty="0">
              <a:cs typeface="Calibri"/>
            </a:endParaRPr>
          </a:p>
          <a:p>
            <a:pPr marL="800100" lvl="1" indent="-342900">
              <a:buFont typeface="Arial" panose="020B0604020202020204" pitchFamily="34" charset="0"/>
              <a:buChar char="•"/>
            </a:pPr>
            <a:r>
              <a:rPr lang="en-US" sz="2200" dirty="0"/>
              <a:t>On January 1, following the conclusion of the EUA declaration, payment rates will follow the Part B preventive vaccines rate.</a:t>
            </a:r>
            <a:endParaRPr lang="en-US" sz="2200" dirty="0">
              <a:cs typeface="Calibri"/>
            </a:endParaRPr>
          </a:p>
          <a:p>
            <a:pPr marL="342900" indent="-342900">
              <a:buFont typeface="Arial" panose="020B0604020202020204" pitchFamily="34" charset="0"/>
              <a:buChar char="•"/>
            </a:pPr>
            <a:r>
              <a:rPr lang="en-US" dirty="0"/>
              <a:t>Additional payment of approximately $36 when vaccines are administered in patient's home.</a:t>
            </a:r>
            <a:endParaRPr lang="en-US" dirty="0">
              <a:cs typeface="Calibri"/>
            </a:endParaRPr>
          </a:p>
          <a:p>
            <a:pPr marL="800100" lvl="1" indent="-342900">
              <a:buFont typeface="Arial" panose="020B0604020202020204" pitchFamily="34" charset="0"/>
              <a:buChar char="•"/>
            </a:pPr>
            <a:r>
              <a:rPr lang="en-US" sz="2200" dirty="0"/>
              <a:t>Extends through 2023.</a:t>
            </a:r>
            <a:endParaRPr lang="en-US" sz="2200" dirty="0">
              <a:cs typeface="Calibri" panose="020F0502020204030204"/>
            </a:endParaRPr>
          </a:p>
          <a:p>
            <a:pPr marL="800100" lvl="1" indent="-342900">
              <a:buFont typeface="Arial" panose="020B0604020202020204" pitchFamily="34" charset="0"/>
              <a:buChar char="•"/>
            </a:pPr>
            <a:endParaRPr lang="en-US" sz="2200" dirty="0"/>
          </a:p>
          <a:p>
            <a:pPr lvl="1" indent="0">
              <a:buNone/>
            </a:pPr>
            <a:endParaRPr lang="en-US" sz="2200" dirty="0"/>
          </a:p>
        </p:txBody>
      </p:sp>
    </p:spTree>
    <p:extLst>
      <p:ext uri="{BB962C8B-B14F-4D97-AF65-F5344CB8AC3E}">
        <p14:creationId xmlns:p14="http://schemas.microsoft.com/office/powerpoint/2010/main" val="360306245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F40-2B1F-481A-825B-AAD19C2D6AE3}"/>
              </a:ext>
            </a:extLst>
          </p:cNvPr>
          <p:cNvSpPr>
            <a:spLocks noGrp="1"/>
          </p:cNvSpPr>
          <p:nvPr>
            <p:ph type="title"/>
          </p:nvPr>
        </p:nvSpPr>
        <p:spPr>
          <a:xfrm>
            <a:off x="838200" y="381599"/>
            <a:ext cx="9698812" cy="438912"/>
          </a:xfrm>
        </p:spPr>
        <p:txBody>
          <a:bodyPr anchor="ctr">
            <a:normAutofit/>
          </a:bodyPr>
          <a:lstStyle/>
          <a:p>
            <a:r>
              <a:rPr lang="en-US" sz="2400"/>
              <a:t>COVID-19 Vaccines – Exception for Skilled Nursing Facility (SNF) Waivers</a:t>
            </a:r>
            <a:endParaRPr lang="en-US"/>
          </a:p>
        </p:txBody>
      </p:sp>
      <p:sp>
        <p:nvSpPr>
          <p:cNvPr id="3" name="Content Placeholder 2">
            <a:extLst>
              <a:ext uri="{FF2B5EF4-FFF2-40B4-BE49-F238E27FC236}">
                <a16:creationId xmlns:a16="http://schemas.microsoft.com/office/drawing/2014/main" id="{8D5192E6-EE8F-50DE-A874-E5A108A65A41}"/>
              </a:ext>
            </a:extLst>
          </p:cNvPr>
          <p:cNvSpPr>
            <a:spLocks noGrp="1"/>
          </p:cNvSpPr>
          <p:nvPr>
            <p:ph sz="half" idx="1"/>
          </p:nvPr>
        </p:nvSpPr>
        <p:spPr>
          <a:xfrm>
            <a:off x="838200" y="849758"/>
            <a:ext cx="9343767" cy="5142396"/>
          </a:xfrm>
        </p:spPr>
        <p:txBody>
          <a:bodyPr vert="horz" lIns="0" tIns="45720" rIns="91440" bIns="45720" rtlCol="0" anchor="t">
            <a:normAutofit/>
          </a:bodyPr>
          <a:lstStyle/>
          <a:p>
            <a:pPr lvl="1" indent="0">
              <a:buNone/>
            </a:pPr>
            <a:endParaRPr lang="en-US" sz="1800" dirty="0">
              <a:cs typeface="Calibri"/>
            </a:endParaRPr>
          </a:p>
          <a:p>
            <a:pPr marL="800100" lvl="1" indent="-342900">
              <a:buFont typeface="Arial" panose="020B0604020202020204" pitchFamily="34" charset="0"/>
              <a:buChar char="•"/>
            </a:pPr>
            <a:r>
              <a:rPr lang="en-US" sz="1800" dirty="0"/>
              <a:t>During the pandemic, CMS enforcement discretion allowed Medicare-enrolled immunizers to bill directly and receive payment for vaccinating Medicare SNF residents.</a:t>
            </a:r>
            <a:endParaRPr lang="en-US" sz="1800" dirty="0">
              <a:cs typeface="Calibri"/>
            </a:endParaRPr>
          </a:p>
          <a:p>
            <a:pPr marL="1120140" lvl="2" indent="-342900">
              <a:buFont typeface="Arial" panose="020B0604020202020204" pitchFamily="34" charset="0"/>
              <a:buChar char="•"/>
            </a:pPr>
            <a:r>
              <a:rPr lang="en-US" sz="1600" dirty="0"/>
              <a:t>Discretion continues through June 30, 2023.</a:t>
            </a:r>
            <a:endParaRPr lang="en-US" sz="1600" dirty="0">
              <a:cs typeface="Calibri"/>
            </a:endParaRPr>
          </a:p>
          <a:p>
            <a:pPr marL="800100" lvl="1" indent="-342900">
              <a:buFont typeface="Arial" panose="020B0604020202020204" pitchFamily="34" charset="0"/>
              <a:buChar char="•"/>
            </a:pPr>
            <a:r>
              <a:rPr lang="en-US" sz="1800" dirty="0"/>
              <a:t>Effective July 1, 2023, immunizers will no longer be allowed to bill Medicare directly for vaccines furnished to patients for a Medicare Part A-covered SNF stay.</a:t>
            </a:r>
            <a:endParaRPr lang="en-US" sz="1800" dirty="0">
              <a:cs typeface="Calibri"/>
            </a:endParaRPr>
          </a:p>
          <a:p>
            <a:pPr marL="1120140" lvl="2" indent="-342900">
              <a:buFont typeface="Arial" panose="020B0604020202020204" pitchFamily="34" charset="0"/>
              <a:buChar char="•"/>
            </a:pPr>
            <a:r>
              <a:rPr lang="en-US" sz="1600" dirty="0"/>
              <a:t>SNF consolidated billing regulations to resume.</a:t>
            </a:r>
            <a:endParaRPr lang="en-US" sz="1600" dirty="0">
              <a:cs typeface="Calibri"/>
            </a:endParaRPr>
          </a:p>
          <a:p>
            <a:pPr marL="1120140" lvl="2" indent="-342900">
              <a:buFont typeface="Arial" panose="020B0604020202020204" pitchFamily="34" charset="0"/>
              <a:buChar char="•"/>
            </a:pPr>
            <a:r>
              <a:rPr lang="en-US" sz="1600" dirty="0"/>
              <a:t>SNFs are to bill for all services furnished to patients in a Medicare-covered SNF stay.</a:t>
            </a:r>
            <a:endParaRPr lang="en-US" sz="1600" dirty="0">
              <a:cs typeface="Calibri"/>
            </a:endParaRPr>
          </a:p>
          <a:p>
            <a:pPr lvl="1" indent="0">
              <a:buNone/>
            </a:pPr>
            <a:endParaRPr lang="en-US" sz="1800" dirty="0"/>
          </a:p>
        </p:txBody>
      </p:sp>
      <p:pic>
        <p:nvPicPr>
          <p:cNvPr id="5" name="Picture 4" descr="A picture containing drinking water, food, water, plastic bottle&#10;&#10;Description automatically generated">
            <a:extLst>
              <a:ext uri="{FF2B5EF4-FFF2-40B4-BE49-F238E27FC236}">
                <a16:creationId xmlns:a16="http://schemas.microsoft.com/office/drawing/2014/main" id="{AA553F3C-9D36-12A9-5879-BAF568CC5804}"/>
              </a:ext>
            </a:extLst>
          </p:cNvPr>
          <p:cNvPicPr>
            <a:picLocks noChangeAspect="1"/>
          </p:cNvPicPr>
          <p:nvPr/>
        </p:nvPicPr>
        <p:blipFill rotWithShape="1">
          <a:blip r:embed="rId3">
            <a:extLst>
              <a:ext uri="{28A0092B-C50C-407E-A947-70E740481C1C}">
                <a14:useLocalDpi xmlns:a14="http://schemas.microsoft.com/office/drawing/2010/main" val="0"/>
              </a:ext>
            </a:extLst>
          </a:blip>
          <a:srcRect t="15706" b="10228"/>
          <a:stretch/>
        </p:blipFill>
        <p:spPr>
          <a:xfrm>
            <a:off x="1623883" y="3670299"/>
            <a:ext cx="7772400" cy="2465629"/>
          </a:xfrm>
          <a:prstGeom prst="rect">
            <a:avLst/>
          </a:prstGeom>
        </p:spPr>
      </p:pic>
    </p:spTree>
    <p:extLst>
      <p:ext uri="{BB962C8B-B14F-4D97-AF65-F5344CB8AC3E}">
        <p14:creationId xmlns:p14="http://schemas.microsoft.com/office/powerpoint/2010/main" val="13770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17D9-2F68-CEB8-71F4-446B75C16BF0}"/>
              </a:ext>
            </a:extLst>
          </p:cNvPr>
          <p:cNvSpPr>
            <a:spLocks noGrp="1"/>
          </p:cNvSpPr>
          <p:nvPr>
            <p:ph type="title"/>
          </p:nvPr>
        </p:nvSpPr>
        <p:spPr/>
        <p:txBody>
          <a:bodyPr/>
          <a:lstStyle/>
          <a:p>
            <a:r>
              <a:rPr lang="en-US" dirty="0"/>
              <a:t>Healthcare Worker Vaccination and Masking Requirements</a:t>
            </a:r>
          </a:p>
        </p:txBody>
      </p:sp>
      <p:sp>
        <p:nvSpPr>
          <p:cNvPr id="3" name="Content Placeholder 2">
            <a:extLst>
              <a:ext uri="{FF2B5EF4-FFF2-40B4-BE49-F238E27FC236}">
                <a16:creationId xmlns:a16="http://schemas.microsoft.com/office/drawing/2014/main" id="{AD8491F9-686C-ACE9-A8DF-05E80023DBD3}"/>
              </a:ext>
            </a:extLst>
          </p:cNvPr>
          <p:cNvSpPr>
            <a:spLocks noGrp="1"/>
          </p:cNvSpPr>
          <p:nvPr>
            <p:ph idx="1"/>
          </p:nvPr>
        </p:nvSpPr>
        <p:spPr>
          <a:xfrm>
            <a:off x="838200" y="1038226"/>
            <a:ext cx="6364458" cy="4947904"/>
          </a:xfrm>
        </p:spPr>
        <p:txBody>
          <a:bodyPr vert="horz" lIns="0" tIns="45720" rIns="91440" bIns="45720" rtlCol="0" anchor="t">
            <a:noAutofit/>
          </a:bodyPr>
          <a:lstStyle/>
          <a:p>
            <a:endParaRPr lang="en-US">
              <a:cs typeface="Calibri"/>
            </a:endParaRPr>
          </a:p>
          <a:p>
            <a:pPr marL="342900" indent="-342900">
              <a:buFont typeface="Arial" panose="020B0604020202020204" pitchFamily="34" charset="0"/>
              <a:buChar char="•"/>
            </a:pPr>
            <a:r>
              <a:rPr lang="en-US" dirty="0"/>
              <a:t>Vaccine requirements remain unaltered per National Stakeholder Call on April 25, 2023.</a:t>
            </a:r>
            <a:endParaRPr lang="en-US" dirty="0">
              <a:cs typeface="Calibri"/>
            </a:endParaRPr>
          </a:p>
          <a:p>
            <a:pPr marL="342900" indent="-342900">
              <a:buFont typeface="Arial" panose="020B0604020202020204" pitchFamily="34" charset="0"/>
              <a:buChar char="•"/>
            </a:pPr>
            <a:r>
              <a:rPr lang="en-US" dirty="0"/>
              <a:t>Healthcare workers must be “fully vaccinated.”</a:t>
            </a:r>
            <a:endParaRPr lang="en-US" dirty="0">
              <a:cs typeface="Calibri" panose="020F0502020204030204"/>
            </a:endParaRPr>
          </a:p>
          <a:p>
            <a:pPr marL="342900" indent="-342900">
              <a:buFont typeface="Arial" panose="020B0604020202020204" pitchFamily="34" charset="0"/>
              <a:buChar char="•"/>
            </a:pPr>
            <a:r>
              <a:rPr lang="en-US" dirty="0"/>
              <a:t>Definition of “fully vaccinated” is evolving.</a:t>
            </a:r>
            <a:endParaRPr lang="en-US">
              <a:cs typeface="Calibri" panose="020F0502020204030204"/>
            </a:endParaRPr>
          </a:p>
          <a:p>
            <a:pPr lvl="1">
              <a:buFont typeface="Arial" panose="020B0604020202020204" pitchFamily="34" charset="0"/>
              <a:buChar char="•"/>
            </a:pPr>
            <a:r>
              <a:rPr lang="en-US" dirty="0"/>
              <a:t>One dose of a bivalent vaccine meets the requirement.</a:t>
            </a:r>
            <a:endParaRPr lang="en-US">
              <a:cs typeface="Calibri" panose="020F0502020204030204"/>
            </a:endParaRPr>
          </a:p>
          <a:p>
            <a:pPr marL="342900" indent="-342900">
              <a:buFont typeface="Arial" panose="020B0604020202020204" pitchFamily="34" charset="0"/>
              <a:buChar char="•"/>
            </a:pPr>
            <a:r>
              <a:rPr lang="en-US" dirty="0"/>
              <a:t>Masking requirements must adhere to state &amp; local guidelines:</a:t>
            </a:r>
            <a:endParaRPr lang="en-US" dirty="0">
              <a:cs typeface="Calibri" panose="020F0502020204030204"/>
            </a:endParaRPr>
          </a:p>
          <a:p>
            <a:pPr marL="800100" lvl="1" indent="-342900">
              <a:buFont typeface="Arial" panose="020B0604020202020204" pitchFamily="34" charset="0"/>
              <a:buChar char="•"/>
            </a:pPr>
            <a:r>
              <a:rPr lang="en-US" dirty="0"/>
              <a:t>In accordance with safety measures.</a:t>
            </a:r>
            <a:endParaRPr lang="en-US" dirty="0">
              <a:cs typeface="Calibri"/>
            </a:endParaRPr>
          </a:p>
          <a:p>
            <a:pPr marL="342900" indent="-342900">
              <a:buFont typeface="Arial" panose="020B0604020202020204" pitchFamily="34" charset="0"/>
              <a:buChar char="•"/>
            </a:pPr>
            <a:endParaRPr lang="en-US" dirty="0"/>
          </a:p>
        </p:txBody>
      </p:sp>
      <p:pic>
        <p:nvPicPr>
          <p:cNvPr id="7" name="Picture 6" descr="A picture containing graphics, clipart, font, text&#10;&#10;Description automatically generated">
            <a:extLst>
              <a:ext uri="{FF2B5EF4-FFF2-40B4-BE49-F238E27FC236}">
                <a16:creationId xmlns:a16="http://schemas.microsoft.com/office/drawing/2014/main" id="{FDEEB4D5-F129-2A1D-ACD7-A7896BE04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658" y="1512270"/>
            <a:ext cx="4212051" cy="3999816"/>
          </a:xfrm>
          <a:prstGeom prst="rect">
            <a:avLst/>
          </a:prstGeom>
        </p:spPr>
      </p:pic>
    </p:spTree>
    <p:extLst>
      <p:ext uri="{BB962C8B-B14F-4D97-AF65-F5344CB8AC3E}">
        <p14:creationId xmlns:p14="http://schemas.microsoft.com/office/powerpoint/2010/main" val="2633724975"/>
      </p:ext>
    </p:extLst>
  </p:cSld>
  <p:clrMapOvr>
    <a:masterClrMapping/>
  </p:clrMapOvr>
</p:sld>
</file>

<file path=ppt/theme/theme1.xml><?xml version="1.0" encoding="utf-8"?>
<a:theme xmlns:a="http://schemas.openxmlformats.org/drawingml/2006/main" name="Health Catalyst 2022">
  <a:themeElements>
    <a:clrScheme name="Health Catalyst 2021">
      <a:dk1>
        <a:srgbClr val="333333"/>
      </a:dk1>
      <a:lt1>
        <a:srgbClr val="FFFFFF"/>
      </a:lt1>
      <a:dk2>
        <a:srgbClr val="6D6E70"/>
      </a:dk2>
      <a:lt2>
        <a:srgbClr val="006D9A"/>
      </a:lt2>
      <a:accent1>
        <a:srgbClr val="00AEEF"/>
      </a:accent1>
      <a:accent2>
        <a:srgbClr val="F36C21"/>
      </a:accent2>
      <a:accent3>
        <a:srgbClr val="87C3CF"/>
      </a:accent3>
      <a:accent4>
        <a:srgbClr val="38A188"/>
      </a:accent4>
      <a:accent5>
        <a:srgbClr val="4D4A93"/>
      </a:accent5>
      <a:accent6>
        <a:srgbClr val="B24584"/>
      </a:accent6>
      <a:hlink>
        <a:srgbClr val="006D9A"/>
      </a:hlink>
      <a:folHlink>
        <a:srgbClr val="006D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_2021.potx" id="{78C9B4C3-5CC5-40FA-856D-2CCF78CA893C}" vid="{51CAE15F-C06B-449A-B24B-BB616EC1BC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1" ma:contentTypeDescription="Create a new document." ma:contentTypeScope="" ma:versionID="7a8d34edce32a1a5995dc9e1bf1e072d">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abad9000e4566781b99693a75b4e967c"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Props1.xml><?xml version="1.0" encoding="utf-8"?>
<ds:datastoreItem xmlns:ds="http://schemas.openxmlformats.org/officeDocument/2006/customXml" ds:itemID="{4EF21D29-9B3F-4AF2-85B3-8EADC7808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62698-8816-4AA3-9DE6-8454AD089DE1}">
  <ds:schemaRefs>
    <ds:schemaRef ds:uri="http://schemas.microsoft.com/sharepoint/v3/contenttype/forms"/>
  </ds:schemaRefs>
</ds:datastoreItem>
</file>

<file path=customXml/itemProps3.xml><?xml version="1.0" encoding="utf-8"?>
<ds:datastoreItem xmlns:ds="http://schemas.openxmlformats.org/officeDocument/2006/customXml" ds:itemID="{31721F82-5CFA-4A05-9F41-C73E8CD1D05A}">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 ds:uri="ac85982a-7c2a-4ec5-8be1-e82c26295f58"/>
    <ds:schemaRef ds:uri="http://schemas.microsoft.com/office/infopath/2007/PartnerControls"/>
    <ds:schemaRef ds:uri="3c7f19b8-adf3-4a08-9d1f-b838bc032d0a"/>
    <ds:schemaRef ds:uri="http://purl.org/dc/terms/"/>
  </ds:schemaRefs>
</ds:datastoreItem>
</file>

<file path=docProps/app.xml><?xml version="1.0" encoding="utf-8"?>
<Properties xmlns="http://schemas.openxmlformats.org/officeDocument/2006/extended-properties" xmlns:vt="http://schemas.openxmlformats.org/officeDocument/2006/docPropsVTypes">
  <Template>HC_PowerpointTemplate</Template>
  <TotalTime>3163</TotalTime>
  <Words>8090</Words>
  <Application>Microsoft Office PowerPoint</Application>
  <PresentationFormat>Widescreen</PresentationFormat>
  <Paragraphs>590</Paragraphs>
  <Slides>67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Wingdings</vt:lpstr>
      <vt:lpstr>Health Catalyst 2022</vt:lpstr>
      <vt:lpstr>COVID-19: After the Public Health Emergency Ends</vt:lpstr>
      <vt:lpstr>Disclaimer Statement  This 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   All CPT® codes are trademarked by the American Medical Association (AMA) and all revenue codes are copyrighted by the American Hospital Association (AHA). </vt:lpstr>
      <vt:lpstr>PowerPoint Presentation</vt:lpstr>
      <vt:lpstr>Reminders</vt:lpstr>
      <vt:lpstr>Waivers &amp; Flexibility Timeline - 2023</vt:lpstr>
      <vt:lpstr>Waivers &amp; Flexibility Timeline - 2024</vt:lpstr>
      <vt:lpstr>COVID-19 Vaccines</vt:lpstr>
      <vt:lpstr>COVID-19 Vaccines – Exception for Skilled Nursing Facility (SNF) Waivers</vt:lpstr>
      <vt:lpstr>Healthcare Worker Vaccination and Masking Requirements</vt:lpstr>
      <vt:lpstr>White House Announcement May 1, 2023</vt:lpstr>
      <vt:lpstr>COVID-19 Vaccines No Longer Authorized – CPT® Codes</vt:lpstr>
      <vt:lpstr>COVID-19 Vaccines No Longer Authorized – CPT® Codes</vt:lpstr>
      <vt:lpstr>COVID-19 Vaccines No Longer Authorized – CPT® Codes</vt:lpstr>
      <vt:lpstr>COVID-19 Vaccines No Longer Authorized – CPT® Codes</vt:lpstr>
      <vt:lpstr>COVID-19 Vaccines No Longer Authorized – CPT® Codes</vt:lpstr>
      <vt:lpstr>COVID-19 Vaccines No Longer Authorized – CPT® Codes</vt:lpstr>
      <vt:lpstr>COVID-19 Vaccines No Longer Authorized – CPT® Codes</vt:lpstr>
      <vt:lpstr>COVID-19 Vaccines No Longer Authorized – CPT® Codes</vt:lpstr>
      <vt:lpstr>COVID-19 Bivalent Vaccine Code Updates</vt:lpstr>
      <vt:lpstr>COVID-19 Bivalent Vaccine Code Updates</vt:lpstr>
      <vt:lpstr>COVID-19 Bivalent Vaccine Code Updates</vt:lpstr>
      <vt:lpstr>COVID-19 Bivalent Vaccine Code Updates</vt:lpstr>
      <vt:lpstr>COVID-19 Bivalent Vaccine Code Updates</vt:lpstr>
      <vt:lpstr>COVID-19 Monoclonal Antibody Therapy</vt:lpstr>
      <vt:lpstr>Other Treatments </vt:lpstr>
      <vt:lpstr>Claim Submission Updates</vt:lpstr>
      <vt:lpstr>Payment Updates - Hospital</vt:lpstr>
      <vt:lpstr>COVID-19 Diagnostic Testing and Reporting</vt:lpstr>
      <vt:lpstr>Deleted Codes * No Replacement</vt:lpstr>
      <vt:lpstr>COVID-19 Laboratory Tests</vt:lpstr>
      <vt:lpstr>COVID-19 Laboratory Tests</vt:lpstr>
      <vt:lpstr>COVID-19 Laboratory Tests</vt:lpstr>
      <vt:lpstr>COVID-19 Laboratory Tests</vt:lpstr>
      <vt:lpstr>COVID-19 Laboratory Tests</vt:lpstr>
      <vt:lpstr>COVID-19 Diagnostic Testing and Reporting</vt:lpstr>
      <vt:lpstr>Workforce Flexibilities</vt:lpstr>
      <vt:lpstr>Workforce Flexibilities - Professional</vt:lpstr>
      <vt:lpstr>Workforce Flexibilities - Professional</vt:lpstr>
      <vt:lpstr>Workforce Flexibilities – Teaching Physicians</vt:lpstr>
      <vt:lpstr>Workforce Flexibilities – Teaching Physicians </vt:lpstr>
      <vt:lpstr>Workforce – Hospital, Teaching Hospitals</vt:lpstr>
      <vt:lpstr>CMS Hospitals Without Walls</vt:lpstr>
      <vt:lpstr>Acute Hospital Care at Home</vt:lpstr>
      <vt:lpstr>Hospitals Without Walls - Ending</vt:lpstr>
      <vt:lpstr>Hospitals Without Walls - Ending</vt:lpstr>
      <vt:lpstr>Hospitals Without Walls - Ending</vt:lpstr>
      <vt:lpstr>Hospitals Without Walls - Ending</vt:lpstr>
      <vt:lpstr>Hospitals Without Walls - Ending</vt:lpstr>
      <vt:lpstr>Hospitals Without Walls - Ending</vt:lpstr>
      <vt:lpstr>SNF-Specific Issues</vt:lpstr>
      <vt:lpstr>Telehealth and Remote Services</vt:lpstr>
      <vt:lpstr>Telehealth</vt:lpstr>
      <vt:lpstr>Telehealth</vt:lpstr>
      <vt:lpstr>Telehealth </vt:lpstr>
      <vt:lpstr>Telehealth</vt:lpstr>
      <vt:lpstr>Telehealth</vt:lpstr>
      <vt:lpstr>Remote Evaluations, Virtual Check-Ins &amp; E-Visits</vt:lpstr>
      <vt:lpstr>Telehealth/Telemedicine </vt:lpstr>
      <vt:lpstr>Telehealth</vt:lpstr>
      <vt:lpstr>Reducing Administrative Burden (Stark Law)</vt:lpstr>
      <vt:lpstr>Reducing Administrative Burden – Waivers Ending</vt:lpstr>
      <vt:lpstr>Reducing Administrative Burden – Waivers Ending</vt:lpstr>
      <vt:lpstr>Reducing Administrative Burden</vt:lpstr>
      <vt:lpstr>Reducing Administrative Burden</vt:lpstr>
      <vt:lpstr>PowerPoint Presentation</vt:lpstr>
      <vt:lpstr>Resources</vt:lpstr>
      <vt:lpstr>Resources,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Ardith Lea Campbell</dc:creator>
  <cp:lastModifiedBy>Scott Talbot</cp:lastModifiedBy>
  <cp:revision>483</cp:revision>
  <dcterms:created xsi:type="dcterms:W3CDTF">2023-03-20T16:12:55Z</dcterms:created>
  <dcterms:modified xsi:type="dcterms:W3CDTF">2023-05-04T15:43:29Z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